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82" r:id="rId3"/>
    <p:sldId id="273" r:id="rId4"/>
    <p:sldId id="283" r:id="rId5"/>
    <p:sldId id="284" r:id="rId6"/>
    <p:sldId id="285" r:id="rId7"/>
    <p:sldId id="286" r:id="rId8"/>
    <p:sldId id="287" r:id="rId9"/>
    <p:sldId id="288" r:id="rId10"/>
    <p:sldId id="289" r:id="rId11"/>
    <p:sldId id="290" r:id="rId12"/>
    <p:sldId id="291" r:id="rId13"/>
    <p:sldId id="292" r:id="rId14"/>
    <p:sldId id="293" r:id="rId15"/>
    <p:sldId id="295" r:id="rId16"/>
    <p:sldId id="294" r:id="rId17"/>
    <p:sldId id="298" r:id="rId18"/>
    <p:sldId id="296" r:id="rId19"/>
    <p:sldId id="297" r:id="rId20"/>
    <p:sldId id="259" r:id="rId21"/>
    <p:sldId id="260" r:id="rId22"/>
    <p:sldId id="263" r:id="rId23"/>
    <p:sldId id="264" r:id="rId24"/>
    <p:sldId id="265" r:id="rId25"/>
    <p:sldId id="266" r:id="rId26"/>
    <p:sldId id="267" r:id="rId27"/>
    <p:sldId id="268" r:id="rId28"/>
    <p:sldId id="269" r:id="rId29"/>
    <p:sldId id="270" r:id="rId30"/>
    <p:sldId id="271" r:id="rId31"/>
    <p:sldId id="272" r:id="rId32"/>
  </p:sldIdLst>
  <p:sldSz cx="24387175" cy="13716000"/>
  <p:notesSz cx="13716000" cy="24387175"/>
  <p:embeddedFontLst>
    <p:embeddedFont>
      <p:font typeface="Calibri" panose="020F0502020204030204" pitchFamily="34" charset="0"/>
      <p:regular r:id="rId34"/>
      <p:bold r:id="rId35"/>
      <p:italic r:id="rId36"/>
      <p:boldItalic r:id="rId37"/>
    </p:embeddedFont>
    <p:embeddedFont>
      <p:font typeface="Rajdhani SemiBold" panose="020B0604020202020204" charset="0"/>
      <p:regular r:id="rId38"/>
      <p:bold r:id="rId39"/>
    </p:embeddedFont>
    <p:embeddedFont>
      <p:font typeface="Poppins" panose="020B0604020202020204" charset="0"/>
      <p:regular r:id="rId40"/>
      <p:bold r:id="rId41"/>
      <p:italic r:id="rId42"/>
      <p:boldItalic r:id="rId43"/>
    </p:embeddedFont>
    <p:embeddedFont>
      <p:font typeface="Rajdhani" panose="020B0604020202020204" charset="0"/>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iN0hku9sBGRP5WafuaJMNkZ1Cqd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53552" autoAdjust="0"/>
  </p:normalViewPr>
  <p:slideViewPr>
    <p:cSldViewPr snapToGrid="0">
      <p:cViewPr varScale="1">
        <p:scale>
          <a:sx n="20" d="100"/>
          <a:sy n="20" d="100"/>
        </p:scale>
        <p:origin x="1896"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24838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 name="Google Shape;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1119341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407209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Specificity</a:t>
            </a:r>
            <a:r>
              <a:rPr lang="en-US" baseline="0" dirty="0" smtClean="0"/>
              <a:t> </a:t>
            </a:r>
            <a:r>
              <a:rPr lang="en-US" dirty="0" smtClean="0"/>
              <a:t>Accurately describe what you want to achieve. Instead of asking the LLM to</a:t>
            </a:r>
            <a:r>
              <a:rPr lang="en-US" baseline="0" dirty="0" smtClean="0"/>
              <a:t> </a:t>
            </a:r>
            <a:r>
              <a:rPr lang="en-US" dirty="0" smtClean="0"/>
              <a:t>“Write a description for a product” ask it to “Write a description for a product in</a:t>
            </a:r>
            <a:r>
              <a:rPr lang="en-US" baseline="0" dirty="0" smtClean="0"/>
              <a:t> </a:t>
            </a:r>
            <a:r>
              <a:rPr lang="en-US" dirty="0" smtClean="0"/>
              <a:t>less than two sentences and use a formal tone.”</a:t>
            </a:r>
          </a:p>
          <a:p>
            <a:pPr marL="0" lvl="0" indent="0" algn="l" rtl="0">
              <a:spcBef>
                <a:spcPts val="0"/>
              </a:spcBef>
              <a:spcAft>
                <a:spcPts val="0"/>
              </a:spcAft>
              <a:buNone/>
            </a:pPr>
            <a:r>
              <a:rPr lang="es-MX" sz="1200" b="0" i="1" u="none" strike="noStrike" cap="none" baseline="0" dirty="0" err="1" smtClean="0">
                <a:solidFill>
                  <a:schemeClr val="dk1"/>
                </a:solidFill>
                <a:latin typeface="Calibri"/>
                <a:ea typeface="Calibri"/>
                <a:cs typeface="Calibri"/>
                <a:sym typeface="Calibri"/>
              </a:rPr>
              <a:t>Hallucination</a:t>
            </a:r>
            <a:r>
              <a:rPr lang="es-MX" sz="1200" b="0" i="1" u="none" strike="noStrike" cap="none" baseline="0" dirty="0" smtClean="0">
                <a:solidFill>
                  <a:schemeClr val="dk1"/>
                </a:solidFill>
                <a:latin typeface="Calibri"/>
                <a:ea typeface="Calibri"/>
                <a:cs typeface="Calibri"/>
                <a:sym typeface="Calibri"/>
              </a:rPr>
              <a:t>. </a:t>
            </a:r>
            <a:r>
              <a:rPr lang="en-US" sz="1200" b="0" i="1" u="none" strike="noStrike" cap="none" baseline="0" dirty="0" smtClean="0">
                <a:solidFill>
                  <a:schemeClr val="dk1"/>
                </a:solidFill>
                <a:latin typeface="Calibri"/>
                <a:ea typeface="Calibri"/>
                <a:cs typeface="Calibri"/>
                <a:sym typeface="Calibri"/>
              </a:rPr>
              <a:t>LLMs may generate incorrect information confidently, which is referred to as hallucination. To reduce its impact, we can ask the LLM to only generate an answer if it knows the answer. If it does not know the answer, it can respond with “I don’t know.”</a:t>
            </a:r>
          </a:p>
          <a:p>
            <a:pPr marL="0" lvl="0" indent="0" algn="l" rtl="0">
              <a:spcBef>
                <a:spcPts val="0"/>
              </a:spcBef>
              <a:spcAft>
                <a:spcPts val="0"/>
              </a:spcAft>
              <a:buNone/>
            </a:pPr>
            <a:r>
              <a:rPr lang="en-US" sz="1200" b="0" i="1" u="none" strike="noStrike" cap="none" baseline="0" dirty="0" smtClean="0">
                <a:solidFill>
                  <a:schemeClr val="dk1"/>
                </a:solidFill>
                <a:latin typeface="Calibri"/>
                <a:ea typeface="Calibri"/>
                <a:cs typeface="Calibri"/>
                <a:sym typeface="Calibri"/>
              </a:rPr>
              <a:t>Order Either begin or end your prompt with the instruction. Especially with long prompts, information in the middle is often forgotten.1 LLMs tend to focus on information either at the beginning of a prompt (primacy effect) or the end of a prompt (</a:t>
            </a:r>
            <a:r>
              <a:rPr lang="en-US" sz="1200" b="0" i="1" u="none" strike="noStrike" cap="none" baseline="0" dirty="0" err="1" smtClean="0">
                <a:solidFill>
                  <a:schemeClr val="dk1"/>
                </a:solidFill>
                <a:latin typeface="Calibri"/>
                <a:ea typeface="Calibri"/>
                <a:cs typeface="Calibri"/>
                <a:sym typeface="Calibri"/>
              </a:rPr>
              <a:t>recency</a:t>
            </a:r>
            <a:r>
              <a:rPr lang="en-US" sz="1200" b="0" i="1" u="none" strike="noStrike" cap="none" baseline="0" dirty="0" smtClean="0">
                <a:solidFill>
                  <a:schemeClr val="dk1"/>
                </a:solidFill>
                <a:latin typeface="Calibri"/>
                <a:ea typeface="Calibri"/>
                <a:cs typeface="Calibri"/>
                <a:sym typeface="Calibri"/>
              </a:rPr>
              <a:t> effect).</a:t>
            </a:r>
            <a:endParaRPr lang="en-US" dirty="0" smtClean="0"/>
          </a:p>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033917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Persona</a:t>
            </a:r>
          </a:p>
          <a:p>
            <a:pPr marL="0" lvl="0" indent="0" algn="l" rtl="0">
              <a:spcBef>
                <a:spcPts val="0"/>
              </a:spcBef>
              <a:spcAft>
                <a:spcPts val="0"/>
              </a:spcAft>
              <a:buNone/>
            </a:pPr>
            <a:r>
              <a:rPr lang="en-US" dirty="0" smtClean="0"/>
              <a:t>Describe what role the LLM should take on. For example, use “You are an expert</a:t>
            </a:r>
            <a:r>
              <a:rPr lang="en-US" baseline="0" dirty="0" smtClean="0"/>
              <a:t> </a:t>
            </a:r>
            <a:r>
              <a:rPr lang="en-US" dirty="0" smtClean="0"/>
              <a:t>in astrophysics” if you want to ask a question about astrophysics.</a:t>
            </a:r>
          </a:p>
          <a:p>
            <a:pPr marL="0" lvl="0" indent="0" algn="l" rtl="0">
              <a:spcBef>
                <a:spcPts val="0"/>
              </a:spcBef>
              <a:spcAft>
                <a:spcPts val="0"/>
              </a:spcAft>
              <a:buNone/>
            </a:pPr>
            <a:r>
              <a:rPr lang="en-US" dirty="0" smtClean="0"/>
              <a:t>Instruction</a:t>
            </a:r>
          </a:p>
          <a:p>
            <a:pPr marL="0" lvl="0" indent="0" algn="l" rtl="0">
              <a:spcBef>
                <a:spcPts val="0"/>
              </a:spcBef>
              <a:spcAft>
                <a:spcPts val="0"/>
              </a:spcAft>
              <a:buNone/>
            </a:pPr>
            <a:r>
              <a:rPr lang="en-US" dirty="0" smtClean="0"/>
              <a:t>The task itself. Make sure this is as specific as possible. We do not want to leave</a:t>
            </a:r>
            <a:r>
              <a:rPr lang="en-US" baseline="0" dirty="0" smtClean="0"/>
              <a:t> </a:t>
            </a:r>
            <a:r>
              <a:rPr lang="en-US" dirty="0" smtClean="0"/>
              <a:t>much room for interpretation.</a:t>
            </a:r>
          </a:p>
          <a:p>
            <a:pPr marL="0" lvl="0" indent="0" algn="l" rtl="0">
              <a:spcBef>
                <a:spcPts val="0"/>
              </a:spcBef>
              <a:spcAft>
                <a:spcPts val="0"/>
              </a:spcAft>
              <a:buNone/>
            </a:pPr>
            <a:r>
              <a:rPr lang="en-US" dirty="0" smtClean="0"/>
              <a:t>Context</a:t>
            </a:r>
          </a:p>
          <a:p>
            <a:pPr marL="0" lvl="0" indent="0" algn="l" rtl="0">
              <a:spcBef>
                <a:spcPts val="0"/>
              </a:spcBef>
              <a:spcAft>
                <a:spcPts val="0"/>
              </a:spcAft>
              <a:buNone/>
            </a:pPr>
            <a:r>
              <a:rPr lang="en-US" dirty="0" smtClean="0"/>
              <a:t>Additional information describing the context of the problem or task. It answers</a:t>
            </a:r>
            <a:r>
              <a:rPr lang="en-US" baseline="0" dirty="0" smtClean="0"/>
              <a:t> </a:t>
            </a:r>
            <a:r>
              <a:rPr lang="en-US" dirty="0" smtClean="0"/>
              <a:t>questions like “What is the reason for the instruction?”</a:t>
            </a:r>
          </a:p>
          <a:p>
            <a:pPr marL="0" lvl="0" indent="0" algn="l" rtl="0">
              <a:spcBef>
                <a:spcPts val="0"/>
              </a:spcBef>
              <a:spcAft>
                <a:spcPts val="0"/>
              </a:spcAft>
              <a:buNone/>
            </a:pPr>
            <a:r>
              <a:rPr lang="en-US" dirty="0" smtClean="0"/>
              <a:t>Format</a:t>
            </a:r>
          </a:p>
          <a:p>
            <a:pPr marL="0" lvl="0" indent="0" algn="l" rtl="0">
              <a:spcBef>
                <a:spcPts val="0"/>
              </a:spcBef>
              <a:spcAft>
                <a:spcPts val="0"/>
              </a:spcAft>
              <a:buNone/>
            </a:pPr>
            <a:r>
              <a:rPr lang="en-US" dirty="0" smtClean="0"/>
              <a:t>The format the LLM should use to output the generated text. Without it, the</a:t>
            </a:r>
            <a:r>
              <a:rPr lang="en-US" baseline="0" dirty="0" smtClean="0"/>
              <a:t> </a:t>
            </a:r>
            <a:r>
              <a:rPr lang="en-US" dirty="0" smtClean="0"/>
              <a:t>LLM will come up with a format itself, which is troublesome in automated</a:t>
            </a:r>
            <a:r>
              <a:rPr lang="en-US" baseline="0" dirty="0" smtClean="0"/>
              <a:t> </a:t>
            </a:r>
            <a:r>
              <a:rPr lang="en-US" dirty="0" smtClean="0"/>
              <a:t>systems.</a:t>
            </a:r>
          </a:p>
          <a:p>
            <a:pPr marL="0" lvl="0" indent="0" algn="l" rtl="0">
              <a:spcBef>
                <a:spcPts val="0"/>
              </a:spcBef>
              <a:spcAft>
                <a:spcPts val="0"/>
              </a:spcAft>
              <a:buNone/>
            </a:pPr>
            <a:r>
              <a:rPr lang="en-US" dirty="0" smtClean="0"/>
              <a:t>Audience</a:t>
            </a:r>
          </a:p>
          <a:p>
            <a:pPr marL="0" lvl="0" indent="0" algn="l" rtl="0">
              <a:spcBef>
                <a:spcPts val="0"/>
              </a:spcBef>
              <a:spcAft>
                <a:spcPts val="0"/>
              </a:spcAft>
              <a:buNone/>
            </a:pPr>
            <a:r>
              <a:rPr lang="en-US" dirty="0" smtClean="0"/>
              <a:t>The target of the generated text. This also describes the level of the generated</a:t>
            </a:r>
            <a:r>
              <a:rPr lang="en-US" baseline="0" dirty="0" smtClean="0"/>
              <a:t> </a:t>
            </a:r>
            <a:r>
              <a:rPr lang="en-US" dirty="0" smtClean="0"/>
              <a:t>output. For education purposes, it is often helpful to use ELI5 (“Explain it like</a:t>
            </a:r>
            <a:r>
              <a:rPr lang="en-US" baseline="0" dirty="0" smtClean="0"/>
              <a:t> </a:t>
            </a:r>
            <a:r>
              <a:rPr lang="en-US" dirty="0" smtClean="0"/>
              <a:t>I’m 5”).</a:t>
            </a:r>
          </a:p>
          <a:p>
            <a:pPr marL="0" lvl="0" indent="0" algn="l" rtl="0">
              <a:spcBef>
                <a:spcPts val="0"/>
              </a:spcBef>
              <a:spcAft>
                <a:spcPts val="0"/>
              </a:spcAft>
              <a:buNone/>
            </a:pPr>
            <a:r>
              <a:rPr lang="en-US" dirty="0" smtClean="0"/>
              <a:t>Tone</a:t>
            </a:r>
          </a:p>
          <a:p>
            <a:pPr marL="0" lvl="0" indent="0" algn="l" rtl="0">
              <a:spcBef>
                <a:spcPts val="0"/>
              </a:spcBef>
              <a:spcAft>
                <a:spcPts val="0"/>
              </a:spcAft>
              <a:buNone/>
            </a:pPr>
            <a:r>
              <a:rPr lang="en-US" dirty="0" smtClean="0"/>
              <a:t>The tone of voice the LLM should use in the generated text. If you are writing a</a:t>
            </a:r>
            <a:r>
              <a:rPr lang="en-US" baseline="0" dirty="0" smtClean="0"/>
              <a:t> </a:t>
            </a:r>
            <a:r>
              <a:rPr lang="en-US" dirty="0" smtClean="0"/>
              <a:t>formal email to your boss, you might not want to use an informal tone of voice.</a:t>
            </a:r>
          </a:p>
          <a:p>
            <a:pPr marL="0" lvl="0" indent="0" algn="l" rtl="0">
              <a:spcBef>
                <a:spcPts val="0"/>
              </a:spcBef>
              <a:spcAft>
                <a:spcPts val="0"/>
              </a:spcAft>
              <a:buNone/>
            </a:pPr>
            <a:r>
              <a:rPr lang="en-US" dirty="0" smtClean="0"/>
              <a:t>Data</a:t>
            </a:r>
          </a:p>
          <a:p>
            <a:pPr marL="0" lvl="0" indent="0" algn="l" rtl="0">
              <a:spcBef>
                <a:spcPts val="0"/>
              </a:spcBef>
              <a:spcAft>
                <a:spcPts val="0"/>
              </a:spcAft>
              <a:buNone/>
            </a:pPr>
            <a:r>
              <a:rPr lang="en-US" dirty="0" smtClean="0"/>
              <a:t>The main data related to the task itself.</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1450192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An example of a complex prompt with many components.</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590924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To illustrate, let us say we want to use an LLM to create a product name, slogan, and sales pitch for us based on a number of product features. Although we can ask the LLM to do this in one go, we can instead break up the problem into pieces. As a result, and as illustrated in Figure 6-14, we get a sequential pipeline that first creates the product name, uses that with the product features as input to create the slogan, and finally, uses the features, product name, and slogan to create the sales pitch.</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934019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2641701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To illustrate, let us say we want to use an LLM to create a product name, slogan, and sales pitch for us based on a number of product features. Although we can ask the LLM to do this in one go, we can instead break up the problem into pieces. As a result, and as illustrated in Figure 6-14, we get a sequential pipeline that first creates the product name, uses that with the product features as input to create the slogan, and finally, uses the features, product name, and slogan to create the sales pitch.</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2287799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To counteract this degree of randomness and improve the performance of generative</a:t>
            </a:r>
            <a:r>
              <a:rPr lang="en-US" baseline="0" dirty="0" smtClean="0"/>
              <a:t> </a:t>
            </a:r>
            <a:r>
              <a:rPr lang="en-US" dirty="0" smtClean="0"/>
              <a:t>models, self-consistency was introduced. This method asks the generative model the</a:t>
            </a:r>
          </a:p>
          <a:p>
            <a:pPr marL="0" lvl="0" indent="0" algn="l" rtl="0">
              <a:spcBef>
                <a:spcPts val="0"/>
              </a:spcBef>
              <a:spcAft>
                <a:spcPts val="0"/>
              </a:spcAft>
              <a:buNone/>
            </a:pPr>
            <a:r>
              <a:rPr lang="en-US" dirty="0" smtClean="0"/>
              <a:t>same prompt multiple times and takes the majority result as the final answer.9 During</a:t>
            </a:r>
            <a:r>
              <a:rPr lang="en-US" baseline="0" dirty="0" smtClean="0"/>
              <a:t> </a:t>
            </a:r>
            <a:r>
              <a:rPr lang="en-US" dirty="0" smtClean="0"/>
              <a:t>this process, each answer can be affected by different temperature and </a:t>
            </a:r>
            <a:r>
              <a:rPr lang="en-US" dirty="0" err="1" smtClean="0"/>
              <a:t>top_p</a:t>
            </a:r>
            <a:r>
              <a:rPr lang="en-US" dirty="0" smtClean="0"/>
              <a:t> values</a:t>
            </a:r>
          </a:p>
          <a:p>
            <a:pPr marL="0" lvl="0" indent="0" algn="l" rtl="0">
              <a:spcBef>
                <a:spcPts val="0"/>
              </a:spcBef>
              <a:spcAft>
                <a:spcPts val="0"/>
              </a:spcAft>
              <a:buNone/>
            </a:pPr>
            <a:r>
              <a:rPr lang="en-US" dirty="0" smtClean="0"/>
              <a:t>to increase the diversity of sampling.</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1926576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The method works as follows. When faced with a problem that requires multiple</a:t>
            </a:r>
            <a:r>
              <a:rPr lang="en-US" baseline="0" dirty="0" smtClean="0"/>
              <a:t> </a:t>
            </a:r>
            <a:r>
              <a:rPr lang="en-US" dirty="0" smtClean="0"/>
              <a:t>reasoning steps, it often helps to break it down into pieces. At each step, the generative model is prompted to explore different</a:t>
            </a:r>
            <a:r>
              <a:rPr lang="en-US" baseline="0" dirty="0" smtClean="0"/>
              <a:t> </a:t>
            </a:r>
            <a:r>
              <a:rPr lang="en-US" dirty="0" smtClean="0"/>
              <a:t>Reasoning with solutions to the problem at hand. It then votes for the best solution and continues to</a:t>
            </a:r>
            <a:r>
              <a:rPr lang="en-US" baseline="0" dirty="0" smtClean="0"/>
              <a:t> </a:t>
            </a:r>
            <a:r>
              <a:rPr lang="en-US" dirty="0" smtClean="0"/>
              <a:t>the next step.</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900801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Structured output</a:t>
            </a:r>
          </a:p>
          <a:p>
            <a:pPr marL="0" lvl="0" indent="0" algn="l" rtl="0">
              <a:spcBef>
                <a:spcPts val="0"/>
              </a:spcBef>
              <a:spcAft>
                <a:spcPts val="0"/>
              </a:spcAft>
              <a:buNone/>
            </a:pPr>
            <a:r>
              <a:rPr lang="en-US" dirty="0" smtClean="0"/>
              <a:t>By default, most generative models create free-form text without adhering to</a:t>
            </a:r>
          </a:p>
          <a:p>
            <a:pPr marL="0" lvl="0" indent="0" algn="l" rtl="0">
              <a:spcBef>
                <a:spcPts val="0"/>
              </a:spcBef>
              <a:spcAft>
                <a:spcPts val="0"/>
              </a:spcAft>
              <a:buNone/>
            </a:pPr>
            <a:r>
              <a:rPr lang="en-US" dirty="0" smtClean="0"/>
              <a:t>specific structures other than those defined by natural language. Some use cases</a:t>
            </a:r>
          </a:p>
          <a:p>
            <a:pPr marL="0" lvl="0" indent="0" algn="l" rtl="0">
              <a:spcBef>
                <a:spcPts val="0"/>
              </a:spcBef>
              <a:spcAft>
                <a:spcPts val="0"/>
              </a:spcAft>
              <a:buNone/>
            </a:pPr>
            <a:r>
              <a:rPr lang="en-US" smtClean="0"/>
              <a:t>require their output to be structured in certain formats, like JSON.</a:t>
            </a:r>
          </a:p>
          <a:p>
            <a:pPr marL="0" lvl="0" indent="0" algn="l" rtl="0">
              <a:spcBef>
                <a:spcPts val="0"/>
              </a:spcBef>
              <a:spcAft>
                <a:spcPts val="0"/>
              </a:spcAft>
              <a:buNone/>
            </a:pPr>
            <a:r>
              <a:rPr lang="en-US" dirty="0" smtClean="0"/>
              <a:t>Valid output</a:t>
            </a:r>
          </a:p>
          <a:p>
            <a:pPr marL="0" lvl="0" indent="0" algn="l" rtl="0">
              <a:spcBef>
                <a:spcPts val="0"/>
              </a:spcBef>
              <a:spcAft>
                <a:spcPts val="0"/>
              </a:spcAft>
              <a:buNone/>
            </a:pPr>
            <a:r>
              <a:rPr lang="en-US" dirty="0" smtClean="0"/>
              <a:t>Even if we allow the model to generate structured output, it still has the capability</a:t>
            </a:r>
          </a:p>
          <a:p>
            <a:pPr marL="0" lvl="0" indent="0" algn="l" rtl="0">
              <a:spcBef>
                <a:spcPts val="0"/>
              </a:spcBef>
              <a:spcAft>
                <a:spcPts val="0"/>
              </a:spcAft>
              <a:buNone/>
            </a:pPr>
            <a:r>
              <a:rPr lang="en-US" dirty="0" smtClean="0"/>
              <a:t>to freely generate its content. For instance, when a model is asked to output</a:t>
            </a:r>
          </a:p>
          <a:p>
            <a:pPr marL="0" lvl="0" indent="0" algn="l" rtl="0">
              <a:spcBef>
                <a:spcPts val="0"/>
              </a:spcBef>
              <a:spcAft>
                <a:spcPts val="0"/>
              </a:spcAft>
              <a:buNone/>
            </a:pPr>
            <a:r>
              <a:rPr lang="en-US" dirty="0" smtClean="0"/>
              <a:t>either one of two choices, it should not come up with a third.</a:t>
            </a:r>
          </a:p>
          <a:p>
            <a:pPr marL="0" lvl="0" indent="0" algn="l" rtl="0">
              <a:spcBef>
                <a:spcPts val="0"/>
              </a:spcBef>
              <a:spcAft>
                <a:spcPts val="0"/>
              </a:spcAft>
              <a:buNone/>
            </a:pPr>
            <a:r>
              <a:rPr lang="en-US" dirty="0" smtClean="0"/>
              <a:t>Ethics</a:t>
            </a:r>
          </a:p>
          <a:p>
            <a:pPr marL="0" lvl="0" indent="0" algn="l" rtl="0">
              <a:spcBef>
                <a:spcPts val="0"/>
              </a:spcBef>
              <a:spcAft>
                <a:spcPts val="0"/>
              </a:spcAft>
              <a:buNone/>
            </a:pPr>
            <a:r>
              <a:rPr lang="en-US" dirty="0" smtClean="0"/>
              <a:t>Some open source generative models have no guardrails and will generate outputs</a:t>
            </a:r>
          </a:p>
          <a:p>
            <a:pPr marL="0" lvl="0" indent="0" algn="l" rtl="0">
              <a:spcBef>
                <a:spcPts val="0"/>
              </a:spcBef>
              <a:spcAft>
                <a:spcPts val="0"/>
              </a:spcAft>
              <a:buNone/>
            </a:pPr>
            <a:r>
              <a:rPr lang="en-US" dirty="0" smtClean="0"/>
              <a:t>that do not consider safety or ethical considerations. For instance, use</a:t>
            </a:r>
          </a:p>
          <a:p>
            <a:pPr marL="0" lvl="0" indent="0" algn="l" rtl="0">
              <a:spcBef>
                <a:spcPts val="0"/>
              </a:spcBef>
              <a:spcAft>
                <a:spcPts val="0"/>
              </a:spcAft>
              <a:buNone/>
            </a:pPr>
            <a:r>
              <a:rPr lang="en-US" dirty="0" smtClean="0"/>
              <a:t>cases might require the output to be free of profanity, personally identifiable</a:t>
            </a:r>
          </a:p>
          <a:p>
            <a:pPr marL="0" lvl="0" indent="0" algn="l" rtl="0">
              <a:spcBef>
                <a:spcPts val="0"/>
              </a:spcBef>
              <a:spcAft>
                <a:spcPts val="0"/>
              </a:spcAft>
              <a:buNone/>
            </a:pPr>
            <a:r>
              <a:rPr lang="en-US" dirty="0" smtClean="0"/>
              <a:t>information (PII), bias, cultural stereotypes, etc.</a:t>
            </a:r>
          </a:p>
          <a:p>
            <a:pPr marL="0" lvl="0" indent="0" algn="l" rtl="0">
              <a:spcBef>
                <a:spcPts val="0"/>
              </a:spcBef>
              <a:spcAft>
                <a:spcPts val="0"/>
              </a:spcAft>
              <a:buNone/>
            </a:pPr>
            <a:r>
              <a:rPr lang="en-US" dirty="0" smtClean="0"/>
              <a:t>Accuracy</a:t>
            </a:r>
          </a:p>
          <a:p>
            <a:pPr marL="0" lvl="0" indent="0" algn="l" rtl="0">
              <a:spcBef>
                <a:spcPts val="0"/>
              </a:spcBef>
              <a:spcAft>
                <a:spcPts val="0"/>
              </a:spcAft>
              <a:buNone/>
            </a:pPr>
            <a:r>
              <a:rPr lang="en-US" dirty="0" smtClean="0"/>
              <a:t>Many use cases require the output to adhere to certain standards or performance.</a:t>
            </a:r>
          </a:p>
          <a:p>
            <a:pPr marL="0" lvl="0" indent="0" algn="l" rtl="0">
              <a:spcBef>
                <a:spcPts val="0"/>
              </a:spcBef>
              <a:spcAft>
                <a:spcPts val="0"/>
              </a:spcAft>
              <a:buNone/>
            </a:pPr>
            <a:r>
              <a:rPr lang="en-US" dirty="0" smtClean="0"/>
              <a:t>The aim is to double-check whether the generated information is factually accurate,</a:t>
            </a:r>
          </a:p>
          <a:p>
            <a:pPr marL="0" lvl="0" indent="0" algn="l" rtl="0">
              <a:spcBef>
                <a:spcPts val="0"/>
              </a:spcBef>
              <a:spcAft>
                <a:spcPts val="0"/>
              </a:spcAft>
              <a:buNone/>
            </a:pPr>
            <a:r>
              <a:rPr lang="en-US" dirty="0" smtClean="0"/>
              <a:t>coherent, or free from hallucination.</a:t>
            </a:r>
          </a:p>
          <a:p>
            <a:pPr marL="0" lvl="0" indent="0" algn="l" rtl="0">
              <a:spcBef>
                <a:spcPts val="0"/>
              </a:spcBef>
              <a:spcAft>
                <a:spcPts val="0"/>
              </a:spcAft>
              <a:buNone/>
            </a:pPr>
            <a:r>
              <a:rPr lang="en-US" dirty="0" smtClean="0"/>
              <a:t>Controlling the output of a generative model, as we explored with parameters like</a:t>
            </a:r>
          </a:p>
          <a:p>
            <a:pPr marL="0" lvl="0" indent="0" algn="l" rtl="0">
              <a:spcBef>
                <a:spcPts val="0"/>
              </a:spcBef>
              <a:spcAft>
                <a:spcPts val="0"/>
              </a:spcAft>
              <a:buNone/>
            </a:pPr>
            <a:r>
              <a:rPr lang="en-US" dirty="0" err="1" smtClean="0"/>
              <a:t>top_p</a:t>
            </a:r>
            <a:r>
              <a:rPr lang="en-US" dirty="0" smtClean="0"/>
              <a:t> and temperature, is not an easy feat. These models require help to generate</a:t>
            </a:r>
          </a:p>
          <a:p>
            <a:pPr marL="0" lvl="0" indent="0" algn="l" rtl="0">
              <a:spcBef>
                <a:spcPts val="0"/>
              </a:spcBef>
              <a:spcAft>
                <a:spcPts val="0"/>
              </a:spcAft>
              <a:buNone/>
            </a:pPr>
            <a:r>
              <a:rPr lang="en-US" dirty="0" smtClean="0"/>
              <a:t>consistent output conforming to certain guidelines.</a:t>
            </a:r>
          </a:p>
          <a:p>
            <a:pPr marL="0" lvl="0" indent="0" algn="l" rtl="0">
              <a:spcBef>
                <a:spcPts val="0"/>
              </a:spcBef>
              <a:spcAft>
                <a:spcPts val="0"/>
              </a:spcAft>
              <a:buNone/>
            </a:pPr>
            <a:r>
              <a:rPr lang="en-US" dirty="0" smtClean="0"/>
              <a:t>Generally, there are three ways of controlling the output of a generative model:</a:t>
            </a:r>
          </a:p>
          <a:p>
            <a:pPr marL="0" lvl="0" indent="0" algn="l" rtl="0">
              <a:spcBef>
                <a:spcPts val="0"/>
              </a:spcBef>
              <a:spcAft>
                <a:spcPts val="0"/>
              </a:spcAft>
              <a:buNone/>
            </a:pPr>
            <a:r>
              <a:rPr lang="en-US" dirty="0" smtClean="0"/>
              <a:t>Examples</a:t>
            </a:r>
          </a:p>
          <a:p>
            <a:pPr marL="0" lvl="0" indent="0" algn="l" rtl="0">
              <a:spcBef>
                <a:spcPts val="0"/>
              </a:spcBef>
              <a:spcAft>
                <a:spcPts val="0"/>
              </a:spcAft>
              <a:buNone/>
            </a:pPr>
            <a:r>
              <a:rPr lang="en-US" dirty="0" smtClean="0"/>
              <a:t>Provide a number of examples of the expected output.</a:t>
            </a:r>
          </a:p>
          <a:p>
            <a:pPr marL="0" lvl="0" indent="0" algn="l" rtl="0">
              <a:spcBef>
                <a:spcPts val="0"/>
              </a:spcBef>
              <a:spcAft>
                <a:spcPts val="0"/>
              </a:spcAft>
              <a:buNone/>
            </a:pPr>
            <a:r>
              <a:rPr lang="en-US" dirty="0" smtClean="0"/>
              <a:t>Grammar</a:t>
            </a:r>
          </a:p>
          <a:p>
            <a:pPr marL="0" lvl="0" indent="0" algn="l" rtl="0">
              <a:spcBef>
                <a:spcPts val="0"/>
              </a:spcBef>
              <a:spcAft>
                <a:spcPts val="0"/>
              </a:spcAft>
              <a:buNone/>
            </a:pPr>
            <a:r>
              <a:rPr lang="en-US" dirty="0" smtClean="0"/>
              <a:t>Control the token selection process.</a:t>
            </a:r>
          </a:p>
          <a:p>
            <a:pPr marL="0" lvl="0" indent="0" algn="l" rtl="0">
              <a:spcBef>
                <a:spcPts val="0"/>
              </a:spcBef>
              <a:spcAft>
                <a:spcPts val="0"/>
              </a:spcAft>
              <a:buNone/>
            </a:pPr>
            <a:r>
              <a:rPr lang="en-US" dirty="0" smtClean="0"/>
              <a:t>Fine-tuning</a:t>
            </a:r>
          </a:p>
          <a:p>
            <a:pPr marL="0" lvl="0" indent="0" algn="l" rtl="0">
              <a:spcBef>
                <a:spcPts val="0"/>
              </a:spcBef>
              <a:spcAft>
                <a:spcPts val="0"/>
              </a:spcAft>
              <a:buNone/>
            </a:pPr>
            <a:r>
              <a:rPr lang="en-US" dirty="0" smtClean="0"/>
              <a:t>Tune a model on data that contains the expected output.</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3807655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418722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410682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821714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2103995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2393602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13756709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19122506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3658128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377473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3578372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980842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Other than prompt engineering, we can control the kind of output we want by</a:t>
            </a:r>
            <a:r>
              <a:rPr lang="en-US" baseline="0" dirty="0" smtClean="0"/>
              <a:t> </a:t>
            </a:r>
            <a:r>
              <a:rPr lang="en-US" dirty="0" smtClean="0"/>
              <a:t>adjusting the model parameters. In our previous example, you might have noticed</a:t>
            </a:r>
          </a:p>
          <a:p>
            <a:pPr marL="0" lvl="0" indent="0" algn="l" rtl="0">
              <a:spcBef>
                <a:spcPts val="0"/>
              </a:spcBef>
              <a:spcAft>
                <a:spcPts val="0"/>
              </a:spcAft>
              <a:buNone/>
            </a:pPr>
            <a:r>
              <a:rPr lang="en-US" dirty="0" smtClean="0"/>
              <a:t>that we used several parameters in the pipe function, including temperature and</a:t>
            </a:r>
            <a:r>
              <a:rPr lang="en-US" baseline="0" dirty="0" smtClean="0"/>
              <a:t> </a:t>
            </a:r>
            <a:r>
              <a:rPr lang="en-US" dirty="0" err="1" smtClean="0"/>
              <a:t>top_p</a:t>
            </a:r>
            <a:r>
              <a:rPr lang="en-US" dirty="0" smtClean="0"/>
              <a:t>.</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These parameters control the randomness of the output. A part of what makes LLMs</a:t>
            </a:r>
            <a:r>
              <a:rPr lang="en-US" baseline="0" dirty="0" smtClean="0"/>
              <a:t> </a:t>
            </a:r>
            <a:r>
              <a:rPr lang="en-US" dirty="0" smtClean="0"/>
              <a:t>exciting technology is that it can generate different responses for the exact same</a:t>
            </a:r>
          </a:p>
          <a:p>
            <a:pPr marL="0" lvl="0" indent="0" algn="l" rtl="0">
              <a:spcBef>
                <a:spcPts val="0"/>
              </a:spcBef>
              <a:spcAft>
                <a:spcPts val="0"/>
              </a:spcAft>
              <a:buNone/>
            </a:pPr>
            <a:r>
              <a:rPr lang="en-US" dirty="0" smtClean="0"/>
              <a:t>prompt. Each time an LLM needs to generate a token, it assigns a likelihood number</a:t>
            </a:r>
            <a:r>
              <a:rPr lang="en-US" baseline="0" dirty="0" smtClean="0"/>
              <a:t> </a:t>
            </a:r>
            <a:r>
              <a:rPr lang="en-US" dirty="0" smtClean="0"/>
              <a:t>to each possible token.</a:t>
            </a:r>
          </a:p>
          <a:p>
            <a:pPr marL="0" lvl="0" indent="0" algn="l" rtl="0">
              <a:spcBef>
                <a:spcPts val="0"/>
              </a:spcBef>
              <a:spcAft>
                <a:spcPts val="0"/>
              </a:spcAft>
              <a:buNone/>
            </a:pPr>
            <a:endParaRPr lang="en-US" sz="1200" b="0" i="0" u="none" strike="noStrike" cap="none" baseline="0" dirty="0" smtClean="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u="none" strike="noStrike" cap="none" baseline="0" dirty="0" smtClean="0">
                <a:solidFill>
                  <a:schemeClr val="dk1"/>
                </a:solidFill>
                <a:latin typeface="Calibri"/>
                <a:ea typeface="Calibri"/>
                <a:cs typeface="Calibri"/>
                <a:sym typeface="Calibri"/>
              </a:rPr>
              <a:t>When we loaded our model, we purposefully set </a:t>
            </a:r>
            <a:r>
              <a:rPr lang="en-US" sz="1200" b="0" i="0" u="none" strike="noStrike" cap="none" baseline="0" dirty="0" err="1" smtClean="0">
                <a:solidFill>
                  <a:schemeClr val="dk1"/>
                </a:solidFill>
                <a:latin typeface="Calibri"/>
                <a:ea typeface="Calibri"/>
                <a:cs typeface="Calibri"/>
                <a:sym typeface="Calibri"/>
              </a:rPr>
              <a:t>do_sample</a:t>
            </a:r>
            <a:r>
              <a:rPr lang="en-US" sz="1200" b="0" i="0" u="none" strike="noStrike" cap="none" baseline="0" dirty="0" smtClean="0">
                <a:solidFill>
                  <a:schemeClr val="dk1"/>
                </a:solidFill>
                <a:latin typeface="Calibri"/>
                <a:ea typeface="Calibri"/>
                <a:cs typeface="Calibri"/>
                <a:sym typeface="Calibri"/>
              </a:rPr>
              <a:t>=False to make sure the </a:t>
            </a:r>
            <a:r>
              <a:rPr lang="es-MX" sz="1200" b="0" i="0" u="none" strike="noStrike" cap="none" baseline="0" dirty="0" smtClean="0">
                <a:solidFill>
                  <a:schemeClr val="dk1"/>
                </a:solidFill>
                <a:latin typeface="Calibri"/>
                <a:ea typeface="Calibri"/>
                <a:cs typeface="Calibri"/>
                <a:sym typeface="Calibri"/>
              </a:rPr>
              <a:t>output </a:t>
            </a:r>
            <a:r>
              <a:rPr lang="es-MX" sz="1200" b="0" i="0" u="none" strike="noStrike" cap="none" baseline="0" dirty="0" err="1" smtClean="0">
                <a:solidFill>
                  <a:schemeClr val="dk1"/>
                </a:solidFill>
                <a:latin typeface="Calibri"/>
                <a:ea typeface="Calibri"/>
                <a:cs typeface="Calibri"/>
                <a:sym typeface="Calibri"/>
              </a:rPr>
              <a:t>is</a:t>
            </a:r>
            <a:r>
              <a:rPr lang="es-MX" sz="1200" b="0" i="0" u="none" strike="noStrike" cap="none" baseline="0" dirty="0" smtClean="0">
                <a:solidFill>
                  <a:schemeClr val="dk1"/>
                </a:solidFill>
                <a:latin typeface="Calibri"/>
                <a:ea typeface="Calibri"/>
                <a:cs typeface="Calibri"/>
                <a:sym typeface="Calibri"/>
              </a:rPr>
              <a:t> </a:t>
            </a:r>
            <a:r>
              <a:rPr lang="es-MX" sz="1200" b="0" i="0" u="none" strike="noStrike" cap="none" baseline="0" dirty="0" err="1" smtClean="0">
                <a:solidFill>
                  <a:schemeClr val="dk1"/>
                </a:solidFill>
                <a:latin typeface="Calibri"/>
                <a:ea typeface="Calibri"/>
                <a:cs typeface="Calibri"/>
                <a:sym typeface="Calibri"/>
              </a:rPr>
              <a:t>somewhat</a:t>
            </a:r>
            <a:r>
              <a:rPr lang="es-MX" sz="1200" b="0" i="0" u="none" strike="noStrike" cap="none" baseline="0" dirty="0" smtClean="0">
                <a:solidFill>
                  <a:schemeClr val="dk1"/>
                </a:solidFill>
                <a:latin typeface="Calibri"/>
                <a:ea typeface="Calibri"/>
                <a:cs typeface="Calibri"/>
                <a:sym typeface="Calibri"/>
              </a:rPr>
              <a:t> </a:t>
            </a:r>
            <a:r>
              <a:rPr lang="es-MX" sz="1200" b="0" i="0" u="none" strike="noStrike" cap="none" baseline="0" dirty="0" err="1" smtClean="0">
                <a:solidFill>
                  <a:schemeClr val="dk1"/>
                </a:solidFill>
                <a:latin typeface="Calibri"/>
                <a:ea typeface="Calibri"/>
                <a:cs typeface="Calibri"/>
                <a:sym typeface="Calibri"/>
              </a:rPr>
              <a:t>consistent</a:t>
            </a:r>
            <a:r>
              <a:rPr lang="es-MX" sz="1200" b="0" i="0" u="none" strike="noStrike" cap="none" baseline="0" dirty="0" smtClean="0">
                <a:solidFill>
                  <a:schemeClr val="dk1"/>
                </a:solidFill>
                <a:latin typeface="Calibri"/>
                <a:ea typeface="Calibri"/>
                <a:cs typeface="Calibri"/>
                <a:sym typeface="Calibri"/>
              </a:rPr>
              <a:t>.</a:t>
            </a: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4222432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19970885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2945131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The temperature controls the randomness or creativity of the text generated. It</a:t>
            </a:r>
            <a:r>
              <a:rPr lang="en-US" baseline="0" dirty="0" smtClean="0"/>
              <a:t> </a:t>
            </a:r>
            <a:r>
              <a:rPr lang="en-US" dirty="0" smtClean="0"/>
              <a:t>defines how likely it is to choose tokens that are less probable. The underlying idea</a:t>
            </a:r>
            <a:r>
              <a:rPr lang="en-US" baseline="0" dirty="0" smtClean="0"/>
              <a:t> </a:t>
            </a:r>
            <a:r>
              <a:rPr lang="en-US" dirty="0" smtClean="0"/>
              <a:t>is that a temperature of 0 generates the same response every time because it always</a:t>
            </a:r>
            <a:r>
              <a:rPr lang="en-US" baseline="0" dirty="0" smtClean="0"/>
              <a:t> </a:t>
            </a:r>
            <a:r>
              <a:rPr lang="en-US" dirty="0" smtClean="0"/>
              <a:t>chooses the most likely word.</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387992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err="1" smtClean="0"/>
              <a:t>top_p</a:t>
            </a:r>
            <a:r>
              <a:rPr lang="en-US" dirty="0" smtClean="0"/>
              <a:t>, also known as nucleus sampling, is a sampling technique that controls which</a:t>
            </a:r>
            <a:r>
              <a:rPr lang="en-US" baseline="0" dirty="0" smtClean="0"/>
              <a:t> </a:t>
            </a:r>
            <a:r>
              <a:rPr lang="en-US" dirty="0" smtClean="0"/>
              <a:t>subset of tokens (the nucleus) the LLM can consider. It will consider tokens until it</a:t>
            </a:r>
            <a:r>
              <a:rPr lang="en-US" baseline="0" dirty="0" smtClean="0"/>
              <a:t> </a:t>
            </a:r>
            <a:r>
              <a:rPr lang="en-US" dirty="0" smtClean="0"/>
              <a:t>reaches their cumulative probability.</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7704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678356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161377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596037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Although prompting comes in many flavors, from discussing philosophy with the</a:t>
            </a:r>
            <a:r>
              <a:rPr lang="en-US" baseline="0" dirty="0" smtClean="0"/>
              <a:t> </a:t>
            </a:r>
            <a:r>
              <a:rPr lang="en-US" dirty="0" smtClean="0"/>
              <a:t>LLM to role-playing with your favorite superhero, prompting is often used to have</a:t>
            </a:r>
            <a:r>
              <a:rPr lang="en-US" baseline="0" dirty="0" smtClean="0"/>
              <a:t> </a:t>
            </a:r>
            <a:r>
              <a:rPr lang="en-US" dirty="0" smtClean="0"/>
              <a:t>the LLM answer a specific question or resolve a certain task. This is referred to as</a:t>
            </a:r>
            <a:r>
              <a:rPr lang="en-US" baseline="0" dirty="0" smtClean="0"/>
              <a:t> </a:t>
            </a:r>
            <a:r>
              <a:rPr lang="en-US" dirty="0" smtClean="0"/>
              <a:t>instruction-based prompting.</a:t>
            </a:r>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4040530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emf"/><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6.emf"/><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7.emf"/><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8.emf"/><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9.emf"/><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0.emf"/><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0.emf"/><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1.emf"/><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6.png"/><Relationship Id="rId14"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2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40.png"/><Relationship Id="rId10"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image" Target="../media/image1.png"/><Relationship Id="rId21" Type="http://schemas.openxmlformats.org/officeDocument/2006/relationships/image" Target="../media/image56.png"/><Relationship Id="rId7" Type="http://schemas.openxmlformats.org/officeDocument/2006/relationships/image" Target="../media/image33.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2" Type="http://schemas.openxmlformats.org/officeDocument/2006/relationships/notesSlide" Target="../notesSlides/notesSlide23.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6.png"/><Relationship Id="rId24" Type="http://schemas.openxmlformats.org/officeDocument/2006/relationships/image" Target="../media/image59.png"/><Relationship Id="rId5" Type="http://schemas.openxmlformats.org/officeDocument/2006/relationships/image" Target="../media/image23.png"/><Relationship Id="rId15" Type="http://schemas.openxmlformats.org/officeDocument/2006/relationships/image" Target="../media/image50.png"/><Relationship Id="rId23" Type="http://schemas.openxmlformats.org/officeDocument/2006/relationships/image" Target="../media/image58.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2.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s>
</file>

<file path=ppt/slides/_rels/slide2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70.png"/><Relationship Id="rId3" Type="http://schemas.openxmlformats.org/officeDocument/2006/relationships/image" Target="../media/image1.png"/><Relationship Id="rId7" Type="http://schemas.openxmlformats.org/officeDocument/2006/relationships/image" Target="../media/image65.png"/><Relationship Id="rId12"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64.png"/><Relationship Id="rId11" Type="http://schemas.openxmlformats.org/officeDocument/2006/relationships/image" Target="../media/image68.png"/><Relationship Id="rId5" Type="http://schemas.openxmlformats.org/officeDocument/2006/relationships/image" Target="../media/image63.png"/><Relationship Id="rId10" Type="http://schemas.openxmlformats.org/officeDocument/2006/relationships/image" Target="../media/image67.png"/><Relationship Id="rId4" Type="http://schemas.openxmlformats.org/officeDocument/2006/relationships/image" Target="../media/image23.png"/><Relationship Id="rId9" Type="http://schemas.openxmlformats.org/officeDocument/2006/relationships/image" Target="../media/image66.png"/></Relationships>
</file>

<file path=ppt/slides/_rels/slide2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png"/><Relationship Id="rId7"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3.png"/><Relationship Id="rId11" Type="http://schemas.openxmlformats.org/officeDocument/2006/relationships/image" Target="../media/image76.png"/><Relationship Id="rId5" Type="http://schemas.openxmlformats.org/officeDocument/2006/relationships/image" Target="../media/image23.png"/><Relationship Id="rId10" Type="http://schemas.openxmlformats.org/officeDocument/2006/relationships/image" Target="../media/image75.png"/><Relationship Id="rId4" Type="http://schemas.openxmlformats.org/officeDocument/2006/relationships/image" Target="../media/image71.png"/><Relationship Id="rId9" Type="http://schemas.openxmlformats.org/officeDocument/2006/relationships/image" Target="../media/image74.png"/></Relationships>
</file>

<file path=ppt/slides/_rels/slide2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81.png"/><Relationship Id="rId5" Type="http://schemas.openxmlformats.org/officeDocument/2006/relationships/image" Target="../media/image23.png"/><Relationship Id="rId10" Type="http://schemas.openxmlformats.org/officeDocument/2006/relationships/image" Target="../media/image80.png"/><Relationship Id="rId4" Type="http://schemas.openxmlformats.org/officeDocument/2006/relationships/image" Target="../media/image77.png"/><Relationship Id="rId9" Type="http://schemas.openxmlformats.org/officeDocument/2006/relationships/image" Target="../media/image79.png"/></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41.png"/><Relationship Id="rId12"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83.png"/><Relationship Id="rId5" Type="http://schemas.openxmlformats.org/officeDocument/2006/relationships/image" Target="../media/image23.png"/><Relationship Id="rId10" Type="http://schemas.openxmlformats.org/officeDocument/2006/relationships/image" Target="../media/image6.png"/><Relationship Id="rId4" Type="http://schemas.openxmlformats.org/officeDocument/2006/relationships/image" Target="../media/image22.png"/><Relationship Id="rId9" Type="http://schemas.openxmlformats.org/officeDocument/2006/relationships/image" Target="../media/image82.png"/><Relationship Id="rId14" Type="http://schemas.openxmlformats.org/officeDocument/2006/relationships/image" Target="../media/image84.png"/></Relationships>
</file>

<file path=ppt/slides/_rels/slide2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88.png"/><Relationship Id="rId5" Type="http://schemas.openxmlformats.org/officeDocument/2006/relationships/image" Target="../media/image23.png"/><Relationship Id="rId10" Type="http://schemas.openxmlformats.org/officeDocument/2006/relationships/image" Target="../media/image87.png"/><Relationship Id="rId4" Type="http://schemas.openxmlformats.org/officeDocument/2006/relationships/image" Target="../media/image77.png"/><Relationship Id="rId9" Type="http://schemas.openxmlformats.org/officeDocument/2006/relationships/image" Target="../media/image86.png"/></Relationships>
</file>

<file path=ppt/slides/_rels/slide2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png"/><Relationship Id="rId7" Type="http://schemas.openxmlformats.org/officeDocument/2006/relationships/image" Target="../media/image91.png"/><Relationship Id="rId12"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90.png"/><Relationship Id="rId11" Type="http://schemas.openxmlformats.org/officeDocument/2006/relationships/image" Target="../media/image75.png"/><Relationship Id="rId5" Type="http://schemas.openxmlformats.org/officeDocument/2006/relationships/image" Target="../media/image23.png"/><Relationship Id="rId10" Type="http://schemas.openxmlformats.org/officeDocument/2006/relationships/image" Target="../media/image74.png"/><Relationship Id="rId4" Type="http://schemas.openxmlformats.org/officeDocument/2006/relationships/image" Target="../media/image89.png"/><Relationship Id="rId9" Type="http://schemas.openxmlformats.org/officeDocument/2006/relationships/image" Target="../media/image9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emf"/><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96.png"/><Relationship Id="rId5" Type="http://schemas.openxmlformats.org/officeDocument/2006/relationships/image" Target="../media/image23.png"/><Relationship Id="rId10" Type="http://schemas.openxmlformats.org/officeDocument/2006/relationships/image" Target="../media/image95.png"/><Relationship Id="rId4" Type="http://schemas.openxmlformats.org/officeDocument/2006/relationships/image" Target="../media/image22.png"/><Relationship Id="rId9" Type="http://schemas.openxmlformats.org/officeDocument/2006/relationships/image" Target="../media/image91.png"/></Relationships>
</file>

<file path=ppt/slides/_rels/slide31.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hyperlink" Target="https://www.instagram.com/eatemp._/" TargetMode="External"/><Relationship Id="rId18" Type="http://schemas.openxmlformats.org/officeDocument/2006/relationships/image" Target="../media/image105.png"/><Relationship Id="rId3" Type="http://schemas.openxmlformats.org/officeDocument/2006/relationships/image" Target="../media/image1.png"/><Relationship Id="rId7" Type="http://schemas.openxmlformats.org/officeDocument/2006/relationships/image" Target="../media/image97.png"/><Relationship Id="rId12" Type="http://schemas.openxmlformats.org/officeDocument/2006/relationships/image" Target="../media/image102.png"/><Relationship Id="rId17" Type="http://schemas.openxmlformats.org/officeDocument/2006/relationships/hyperlink" Target="https://www.youtube.com/@eatemp" TargetMode="External"/><Relationship Id="rId2" Type="http://schemas.openxmlformats.org/officeDocument/2006/relationships/notesSlide" Target="../notesSlides/notesSlide31.xml"/><Relationship Id="rId16" Type="http://schemas.openxmlformats.org/officeDocument/2006/relationships/image" Target="../media/image104.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101.png"/><Relationship Id="rId5" Type="http://schemas.openxmlformats.org/officeDocument/2006/relationships/image" Target="../media/image64.png"/><Relationship Id="rId15" Type="http://schemas.openxmlformats.org/officeDocument/2006/relationships/hyperlink" Target="https://www.pinterest.com/eatempofficial/" TargetMode="External"/><Relationship Id="rId10" Type="http://schemas.openxmlformats.org/officeDocument/2006/relationships/image" Target="../media/image100.png"/><Relationship Id="rId19" Type="http://schemas.openxmlformats.org/officeDocument/2006/relationships/hyperlink" Target="https://www.tiktok.com/@eatemp.official" TargetMode="External"/><Relationship Id="rId4" Type="http://schemas.openxmlformats.org/officeDocument/2006/relationships/image" Target="../media/image63.png"/><Relationship Id="rId9" Type="http://schemas.openxmlformats.org/officeDocument/2006/relationships/image" Target="../media/image99.png"/><Relationship Id="rId14" Type="http://schemas.openxmlformats.org/officeDocument/2006/relationships/image" Target="../media/image10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emf"/><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emf"/><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emf"/><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emf"/><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
        <p:cNvGrpSpPr/>
        <p:nvPr/>
      </p:nvGrpSpPr>
      <p:grpSpPr>
        <a:xfrm>
          <a:off x="0" y="0"/>
          <a:ext cx="0" cy="0"/>
          <a:chOff x="0" y="0"/>
          <a:chExt cx="0" cy="0"/>
        </a:xfrm>
      </p:grpSpPr>
      <p:pic>
        <p:nvPicPr>
          <p:cNvPr id="16" name="Google Shape;16;p1"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7" name="Google Shape;17;p1" descr=" "/>
          <p:cNvPicPr preferRelativeResize="0"/>
          <p:nvPr/>
        </p:nvPicPr>
        <p:blipFill rotWithShape="1">
          <a:blip r:embed="rId4">
            <a:alphaModFix/>
          </a:blip>
          <a:srcRect/>
          <a:stretch/>
        </p:blipFill>
        <p:spPr>
          <a:xfrm>
            <a:off x="-25263458" y="-8178800"/>
            <a:ext cx="2946768" cy="2692400"/>
          </a:xfrm>
          <a:prstGeom prst="rect">
            <a:avLst/>
          </a:prstGeom>
          <a:noFill/>
          <a:ln>
            <a:noFill/>
          </a:ln>
        </p:spPr>
      </p:pic>
      <p:sp>
        <p:nvSpPr>
          <p:cNvPr id="18" name="Google Shape;18;p1"/>
          <p:cNvSpPr/>
          <p:nvPr/>
        </p:nvSpPr>
        <p:spPr>
          <a:xfrm>
            <a:off x="-11101187" y="3797300"/>
            <a:ext cx="1600400" cy="3314700"/>
          </a:xfrm>
          <a:prstGeom prst="rect">
            <a:avLst/>
          </a:prstGeom>
          <a:solidFill>
            <a:srgbClr val="257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oogle Shape;19;p1" descr=" "/>
          <p:cNvPicPr preferRelativeResize="0"/>
          <p:nvPr/>
        </p:nvPicPr>
        <p:blipFill rotWithShape="1">
          <a:blip r:embed="rId5">
            <a:alphaModFix/>
          </a:blip>
          <a:srcRect/>
          <a:stretch/>
        </p:blipFill>
        <p:spPr>
          <a:xfrm>
            <a:off x="15236987" y="0"/>
            <a:ext cx="9150061" cy="4567726"/>
          </a:xfrm>
          <a:prstGeom prst="rect">
            <a:avLst/>
          </a:prstGeom>
          <a:noFill/>
          <a:ln>
            <a:noFill/>
          </a:ln>
        </p:spPr>
      </p:pic>
      <p:sp>
        <p:nvSpPr>
          <p:cNvPr id="29" name="Google Shape;29;p1"/>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2057657" y="3372401"/>
            <a:ext cx="13179330" cy="46820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Prompt Engineering</a:t>
            </a:r>
            <a:endParaRPr sz="12800" b="0" i="0" u="none" strike="noStrike" cap="none" dirty="0">
              <a:solidFill>
                <a:schemeClr val="dk1"/>
              </a:solidFill>
              <a:latin typeface="Calibri"/>
              <a:ea typeface="Calibri"/>
              <a:cs typeface="Calibri"/>
              <a:sym typeface="Calibri"/>
            </a:endParaRPr>
          </a:p>
        </p:txBody>
      </p:sp>
      <p:sp>
        <p:nvSpPr>
          <p:cNvPr id="31" name="Google Shape;31;p1"/>
          <p:cNvSpPr/>
          <p:nvPr/>
        </p:nvSpPr>
        <p:spPr>
          <a:xfrm>
            <a:off x="3212217" y="9574841"/>
            <a:ext cx="10581707" cy="1312333"/>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6400"/>
              <a:buFont typeface="Rajdhani SemiBold"/>
              <a:buNone/>
            </a:pPr>
            <a:r>
              <a:rPr lang="en-US" sz="6400" b="0" i="0" u="none" strike="noStrike" cap="none" dirty="0" smtClean="0">
                <a:solidFill>
                  <a:srgbClr val="FFFFFF"/>
                </a:solidFill>
                <a:latin typeface="Rajdhani SemiBold"/>
                <a:ea typeface="Rajdhani SemiBold"/>
                <a:cs typeface="Rajdhani SemiBold"/>
                <a:sym typeface="Rajdhani SemiBold"/>
              </a:rPr>
              <a:t>Chapter 6</a:t>
            </a:r>
            <a:endParaRPr sz="6400" b="0" i="0" u="none" strike="noStrike" cap="none" dirty="0">
              <a:solidFill>
                <a:schemeClr val="dk1"/>
              </a:solidFill>
              <a:latin typeface="Calibri"/>
              <a:ea typeface="Calibri"/>
              <a:cs typeface="Calibri"/>
              <a:sym typeface="Calibri"/>
            </a:endParaRPr>
          </a:p>
        </p:txBody>
      </p:sp>
      <p:pic>
        <p:nvPicPr>
          <p:cNvPr id="32" name="Google Shape;32;p1" descr=" "/>
          <p:cNvPicPr preferRelativeResize="0"/>
          <p:nvPr/>
        </p:nvPicPr>
        <p:blipFill rotWithShape="1">
          <a:blip r:embed="rId6">
            <a:alphaModFix/>
          </a:blip>
          <a:srcRect/>
          <a:stretch/>
        </p:blipFill>
        <p:spPr>
          <a:xfrm>
            <a:off x="13793924" y="3225800"/>
            <a:ext cx="10250181" cy="83154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816484"/>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err="1" smtClean="0">
                <a:solidFill>
                  <a:srgbClr val="FFFFFF"/>
                </a:solidFill>
                <a:latin typeface="Rajdhani"/>
                <a:ea typeface="Calibri"/>
                <a:cs typeface="Rajdhani"/>
                <a:sym typeface="Rajdhani"/>
              </a:rPr>
              <a:t>Exemples</a:t>
            </a:r>
            <a:r>
              <a:rPr lang="en-US" sz="12800" b="1" dirty="0" smtClean="0">
                <a:solidFill>
                  <a:srgbClr val="FFFFFF"/>
                </a:solidFill>
                <a:latin typeface="Rajdhani"/>
                <a:ea typeface="Calibri"/>
                <a:cs typeface="Rajdhani"/>
                <a:sym typeface="Rajdhani"/>
              </a:rPr>
              <a:t>:</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1237635" y="9563100"/>
            <a:ext cx="10163647" cy="2554545"/>
          </a:xfrm>
          <a:prstGeom prst="rect">
            <a:avLst/>
          </a:prstGeom>
        </p:spPr>
        <p:txBody>
          <a:bodyPr wrap="square">
            <a:spAutoFit/>
          </a:bodyPr>
          <a:lstStyle/>
          <a:p>
            <a:r>
              <a:rPr lang="en-US" sz="4000" b="1" dirty="0">
                <a:solidFill>
                  <a:schemeClr val="bg1"/>
                </a:solidFill>
                <a:latin typeface="MinionPro-It"/>
              </a:rPr>
              <a:t>Prompt examples of common use cases. Notice how within a use case, the</a:t>
            </a:r>
          </a:p>
          <a:p>
            <a:r>
              <a:rPr lang="en-US" sz="4000" b="1" dirty="0">
                <a:solidFill>
                  <a:schemeClr val="bg1"/>
                </a:solidFill>
                <a:latin typeface="MinionPro-It"/>
              </a:rPr>
              <a:t>structure and location of the instruction can be changed.</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11553702" y="1518123"/>
            <a:ext cx="11009993" cy="11198532"/>
          </a:xfrm>
          <a:prstGeom prst="rect">
            <a:avLst/>
          </a:prstGeom>
        </p:spPr>
      </p:pic>
    </p:spTree>
    <p:extLst>
      <p:ext uri="{BB962C8B-B14F-4D97-AF65-F5344CB8AC3E}">
        <p14:creationId xmlns:p14="http://schemas.microsoft.com/office/powerpoint/2010/main" val="339985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816484"/>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prompting </a:t>
            </a:r>
            <a:r>
              <a:rPr lang="en-US" sz="12800" b="1" dirty="0" smtClean="0">
                <a:solidFill>
                  <a:srgbClr val="FFFFFF"/>
                </a:solidFill>
                <a:latin typeface="Rajdhani"/>
                <a:ea typeface="Rajdhani"/>
                <a:cs typeface="Rajdhani"/>
                <a:sym typeface="Rajdhani"/>
              </a:rPr>
              <a:t>techniques:</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2340605" y="3428451"/>
            <a:ext cx="18715114" cy="6247864"/>
          </a:xfrm>
          <a:prstGeom prst="rect">
            <a:avLst/>
          </a:prstGeom>
        </p:spPr>
        <p:txBody>
          <a:bodyPr wrap="square">
            <a:spAutoFit/>
          </a:bodyPr>
          <a:lstStyle/>
          <a:p>
            <a:pPr marL="571500" indent="-571500">
              <a:buFont typeface="Arial" panose="020B0604020202020204" pitchFamily="34" charset="0"/>
              <a:buChar char="•"/>
            </a:pPr>
            <a:r>
              <a:rPr lang="en-US" sz="4000" b="1" dirty="0" smtClean="0">
                <a:solidFill>
                  <a:schemeClr val="bg1"/>
                </a:solidFill>
                <a:latin typeface="MinionPro-It"/>
              </a:rPr>
              <a:t>Specificity</a:t>
            </a:r>
          </a:p>
          <a:p>
            <a:pPr marL="571500" indent="-571500">
              <a:buFont typeface="Arial" panose="020B0604020202020204" pitchFamily="34" charset="0"/>
              <a:buChar char="•"/>
            </a:pPr>
            <a:endParaRPr lang="en-US" sz="4000" b="1" dirty="0" smtClean="0">
              <a:solidFill>
                <a:schemeClr val="bg1"/>
              </a:solidFill>
              <a:latin typeface="MinionPro-It"/>
            </a:endParaRPr>
          </a:p>
          <a:p>
            <a:pPr marL="571500" indent="-571500">
              <a:buFont typeface="Arial" panose="020B0604020202020204" pitchFamily="34" charset="0"/>
              <a:buChar char="•"/>
            </a:pPr>
            <a:r>
              <a:rPr lang="en-US" sz="4000" b="1" dirty="0" smtClean="0">
                <a:solidFill>
                  <a:schemeClr val="bg1"/>
                </a:solidFill>
                <a:latin typeface="MinionPro-It"/>
              </a:rPr>
              <a:t>Hallucination</a:t>
            </a:r>
          </a:p>
          <a:p>
            <a:pPr marL="571500" indent="-571500">
              <a:buFont typeface="Arial" panose="020B0604020202020204" pitchFamily="34" charset="0"/>
              <a:buChar char="•"/>
            </a:pPr>
            <a:endParaRPr lang="en-US" sz="4000" b="1" dirty="0" smtClean="0">
              <a:solidFill>
                <a:schemeClr val="bg1"/>
              </a:solidFill>
              <a:latin typeface="MinionPro-It"/>
            </a:endParaRPr>
          </a:p>
          <a:p>
            <a:pPr marL="571500" indent="-571500">
              <a:buFont typeface="Arial" panose="020B0604020202020204" pitchFamily="34" charset="0"/>
              <a:buChar char="•"/>
            </a:pPr>
            <a:r>
              <a:rPr lang="en-US" sz="4000" b="1" dirty="0" smtClean="0">
                <a:solidFill>
                  <a:schemeClr val="bg1"/>
                </a:solidFill>
                <a:latin typeface="MinionPro-It"/>
              </a:rPr>
              <a:t>Order</a:t>
            </a:r>
          </a:p>
          <a:p>
            <a:endParaRPr lang="en-US" sz="4000" b="1" dirty="0">
              <a:solidFill>
                <a:schemeClr val="bg1"/>
              </a:solidFill>
              <a:latin typeface="MinionPro-It"/>
            </a:endParaRPr>
          </a:p>
          <a:p>
            <a:endParaRPr lang="en-US" sz="4000" b="1" dirty="0" smtClean="0">
              <a:solidFill>
                <a:schemeClr val="bg1"/>
              </a:solidFill>
              <a:latin typeface="MinionPro-It"/>
            </a:endParaRPr>
          </a:p>
          <a:p>
            <a:endParaRPr lang="en-US" sz="4000" b="1" dirty="0">
              <a:solidFill>
                <a:schemeClr val="bg1"/>
              </a:solidFill>
              <a:latin typeface="MinionPro-It"/>
            </a:endParaRPr>
          </a:p>
          <a:p>
            <a:endParaRPr lang="en-US" sz="4000" b="1" dirty="0" smtClean="0">
              <a:solidFill>
                <a:schemeClr val="bg1"/>
              </a:solidFill>
              <a:latin typeface="MinionPro-It"/>
            </a:endParaRPr>
          </a:p>
          <a:p>
            <a:endParaRPr lang="es-MX" sz="4000" b="1" dirty="0">
              <a:solidFill>
                <a:schemeClr val="bg1"/>
              </a:solidFill>
            </a:endParaRPr>
          </a:p>
        </p:txBody>
      </p:sp>
    </p:spTree>
    <p:extLst>
      <p:ext uri="{BB962C8B-B14F-4D97-AF65-F5344CB8AC3E}">
        <p14:creationId xmlns:p14="http://schemas.microsoft.com/office/powerpoint/2010/main" val="2632314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816484"/>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Advanced </a:t>
            </a:r>
            <a:r>
              <a:rPr lang="en-US" sz="12800" b="1" dirty="0">
                <a:solidFill>
                  <a:srgbClr val="FFFFFF"/>
                </a:solidFill>
                <a:latin typeface="Rajdhani"/>
                <a:ea typeface="Rajdhani"/>
                <a:cs typeface="Rajdhani"/>
                <a:sym typeface="Rajdhani"/>
              </a:rPr>
              <a:t>components</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2340605" y="2763061"/>
            <a:ext cx="18715114" cy="8094524"/>
          </a:xfrm>
          <a:prstGeom prst="rect">
            <a:avLst/>
          </a:prstGeom>
        </p:spPr>
        <p:txBody>
          <a:bodyPr wrap="square">
            <a:spAutoFit/>
          </a:bodyPr>
          <a:lstStyle/>
          <a:p>
            <a:pPr marL="571500" indent="-571500">
              <a:buFont typeface="Arial" panose="020B0604020202020204" pitchFamily="34" charset="0"/>
              <a:buChar char="•"/>
            </a:pPr>
            <a:r>
              <a:rPr lang="en-US" sz="4000" b="1" dirty="0" smtClean="0">
                <a:solidFill>
                  <a:schemeClr val="bg1"/>
                </a:solidFill>
                <a:latin typeface="MinionPro-It"/>
              </a:rPr>
              <a:t>Persona</a:t>
            </a:r>
          </a:p>
          <a:p>
            <a:pPr marL="571500" indent="-571500">
              <a:buFont typeface="Arial" panose="020B0604020202020204" pitchFamily="34" charset="0"/>
              <a:buChar char="•"/>
            </a:pPr>
            <a:endParaRPr lang="en-US" sz="4000" b="1" dirty="0">
              <a:solidFill>
                <a:schemeClr val="bg1"/>
              </a:solidFill>
              <a:latin typeface="MinionPro-It"/>
            </a:endParaRPr>
          </a:p>
          <a:p>
            <a:pPr marL="571500" indent="-571500">
              <a:buFont typeface="Arial" panose="020B0604020202020204" pitchFamily="34" charset="0"/>
              <a:buChar char="•"/>
            </a:pPr>
            <a:r>
              <a:rPr lang="en-US" sz="4000" b="1" dirty="0" smtClean="0">
                <a:solidFill>
                  <a:schemeClr val="bg1"/>
                </a:solidFill>
                <a:latin typeface="MinionPro-It"/>
              </a:rPr>
              <a:t>Instruction</a:t>
            </a:r>
          </a:p>
          <a:p>
            <a:pPr marL="571500" indent="-571500">
              <a:buFont typeface="Arial" panose="020B0604020202020204" pitchFamily="34" charset="0"/>
              <a:buChar char="•"/>
            </a:pPr>
            <a:endParaRPr lang="en-US" sz="4000" b="1" dirty="0" smtClean="0">
              <a:solidFill>
                <a:schemeClr val="bg1"/>
              </a:solidFill>
              <a:latin typeface="MinionPro-It"/>
            </a:endParaRPr>
          </a:p>
          <a:p>
            <a:pPr marL="571500" indent="-571500">
              <a:buFont typeface="Arial" panose="020B0604020202020204" pitchFamily="34" charset="0"/>
              <a:buChar char="•"/>
            </a:pPr>
            <a:r>
              <a:rPr lang="en-US" sz="4000" b="1" dirty="0" smtClean="0">
                <a:solidFill>
                  <a:schemeClr val="bg1"/>
                </a:solidFill>
                <a:latin typeface="MinionPro-It"/>
              </a:rPr>
              <a:t>Context</a:t>
            </a:r>
          </a:p>
          <a:p>
            <a:pPr marL="571500" indent="-571500">
              <a:buFont typeface="Arial" panose="020B0604020202020204" pitchFamily="34" charset="0"/>
              <a:buChar char="•"/>
            </a:pPr>
            <a:endParaRPr lang="en-US" sz="4000" b="1" dirty="0">
              <a:solidFill>
                <a:schemeClr val="bg1"/>
              </a:solidFill>
              <a:latin typeface="MinionPro-It"/>
            </a:endParaRPr>
          </a:p>
          <a:p>
            <a:pPr marL="571500" indent="-571500">
              <a:buFont typeface="Arial" panose="020B0604020202020204" pitchFamily="34" charset="0"/>
              <a:buChar char="•"/>
            </a:pPr>
            <a:r>
              <a:rPr lang="en-US" sz="4000" b="1" dirty="0" smtClean="0">
                <a:solidFill>
                  <a:schemeClr val="bg1"/>
                </a:solidFill>
                <a:latin typeface="MinionPro-It"/>
              </a:rPr>
              <a:t>Format</a:t>
            </a:r>
          </a:p>
          <a:p>
            <a:pPr marL="571500" indent="-571500">
              <a:buFont typeface="Arial" panose="020B0604020202020204" pitchFamily="34" charset="0"/>
              <a:buChar char="•"/>
            </a:pPr>
            <a:endParaRPr lang="en-US" sz="4000" b="1" dirty="0">
              <a:solidFill>
                <a:schemeClr val="bg1"/>
              </a:solidFill>
              <a:latin typeface="MinionPro-It"/>
            </a:endParaRPr>
          </a:p>
          <a:p>
            <a:pPr marL="571500" indent="-571500">
              <a:buFont typeface="Arial" panose="020B0604020202020204" pitchFamily="34" charset="0"/>
              <a:buChar char="•"/>
            </a:pPr>
            <a:r>
              <a:rPr lang="en-US" sz="4000" b="1" dirty="0" smtClean="0">
                <a:solidFill>
                  <a:schemeClr val="bg1"/>
                </a:solidFill>
                <a:latin typeface="MinionPro-It"/>
              </a:rPr>
              <a:t>Audience</a:t>
            </a:r>
          </a:p>
          <a:p>
            <a:pPr marL="571500" indent="-571500">
              <a:buFont typeface="Arial" panose="020B0604020202020204" pitchFamily="34" charset="0"/>
              <a:buChar char="•"/>
            </a:pPr>
            <a:endParaRPr lang="en-US" sz="4000" b="1" dirty="0">
              <a:solidFill>
                <a:schemeClr val="bg1"/>
              </a:solidFill>
              <a:latin typeface="MinionPro-It"/>
            </a:endParaRPr>
          </a:p>
          <a:p>
            <a:pPr marL="571500" indent="-571500">
              <a:buFont typeface="Arial" panose="020B0604020202020204" pitchFamily="34" charset="0"/>
              <a:buChar char="•"/>
            </a:pPr>
            <a:r>
              <a:rPr lang="en-US" sz="4000" b="1" dirty="0" smtClean="0">
                <a:solidFill>
                  <a:schemeClr val="bg1"/>
                </a:solidFill>
                <a:latin typeface="MinionPro-It"/>
              </a:rPr>
              <a:t>Tone</a:t>
            </a:r>
          </a:p>
          <a:p>
            <a:pPr marL="571500" indent="-571500">
              <a:buFont typeface="Arial" panose="020B0604020202020204" pitchFamily="34" charset="0"/>
              <a:buChar char="•"/>
            </a:pPr>
            <a:endParaRPr lang="en-US" sz="4000" b="1" dirty="0">
              <a:solidFill>
                <a:schemeClr val="bg1"/>
              </a:solidFill>
              <a:latin typeface="MinionPro-It"/>
            </a:endParaRPr>
          </a:p>
          <a:p>
            <a:pPr marL="571500" indent="-571500">
              <a:buFont typeface="Arial" panose="020B0604020202020204" pitchFamily="34" charset="0"/>
              <a:buChar char="•"/>
            </a:pPr>
            <a:r>
              <a:rPr lang="en-US" sz="4000" b="1" dirty="0" smtClean="0">
                <a:solidFill>
                  <a:schemeClr val="bg1"/>
                </a:solidFill>
                <a:latin typeface="MinionPro-It"/>
              </a:rPr>
              <a:t>Data</a:t>
            </a:r>
            <a:endParaRPr lang="en-US" sz="4000" b="1" dirty="0">
              <a:solidFill>
                <a:schemeClr val="bg1"/>
              </a:solidFill>
              <a:latin typeface="MinionPro-It"/>
            </a:endParaRPr>
          </a:p>
        </p:txBody>
      </p:sp>
      <p:pic>
        <p:nvPicPr>
          <p:cNvPr id="2" name="Imagen 1"/>
          <p:cNvPicPr>
            <a:picLocks noChangeAspect="1"/>
          </p:cNvPicPr>
          <p:nvPr/>
        </p:nvPicPr>
        <p:blipFill>
          <a:blip r:embed="rId6"/>
          <a:stretch>
            <a:fillRect/>
          </a:stretch>
        </p:blipFill>
        <p:spPr>
          <a:xfrm>
            <a:off x="8661534" y="2763061"/>
            <a:ext cx="13705962" cy="10326410"/>
          </a:xfrm>
          <a:prstGeom prst="rect">
            <a:avLst/>
          </a:prstGeom>
        </p:spPr>
      </p:pic>
    </p:spTree>
    <p:extLst>
      <p:ext uri="{BB962C8B-B14F-4D97-AF65-F5344CB8AC3E}">
        <p14:creationId xmlns:p14="http://schemas.microsoft.com/office/powerpoint/2010/main" val="1824008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816484"/>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In-Context Learning: Providing Examples</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8056005" y="11277276"/>
            <a:ext cx="18715114" cy="707886"/>
          </a:xfrm>
          <a:prstGeom prst="rect">
            <a:avLst/>
          </a:prstGeom>
        </p:spPr>
        <p:txBody>
          <a:bodyPr wrap="square">
            <a:spAutoFit/>
          </a:bodyPr>
          <a:lstStyle/>
          <a:p>
            <a:r>
              <a:rPr lang="en-US" sz="4000" b="1" dirty="0">
                <a:solidFill>
                  <a:schemeClr val="bg1"/>
                </a:solidFill>
                <a:latin typeface="MinionPro-It"/>
              </a:rPr>
              <a:t>An example of a complex prompt with many components.</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8056005" y="3267933"/>
            <a:ext cx="13152445" cy="7271086"/>
          </a:xfrm>
          <a:prstGeom prst="rect">
            <a:avLst/>
          </a:prstGeom>
        </p:spPr>
      </p:pic>
    </p:spTree>
    <p:extLst>
      <p:ext uri="{BB962C8B-B14F-4D97-AF65-F5344CB8AC3E}">
        <p14:creationId xmlns:p14="http://schemas.microsoft.com/office/powerpoint/2010/main" val="1415712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816484"/>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 Chain Prompting</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213502" y="11172812"/>
            <a:ext cx="18715114" cy="1323439"/>
          </a:xfrm>
          <a:prstGeom prst="rect">
            <a:avLst/>
          </a:prstGeom>
        </p:spPr>
        <p:txBody>
          <a:bodyPr wrap="square">
            <a:spAutoFit/>
          </a:bodyPr>
          <a:lstStyle/>
          <a:p>
            <a:r>
              <a:rPr lang="en-US" sz="4000" b="1" dirty="0">
                <a:solidFill>
                  <a:schemeClr val="bg1"/>
                </a:solidFill>
                <a:latin typeface="MinionPro-It"/>
              </a:rPr>
              <a:t>Using a description of a product’s features, chain prompts to create a</a:t>
            </a:r>
          </a:p>
          <a:p>
            <a:r>
              <a:rPr lang="en-US" sz="4000" b="1" dirty="0">
                <a:solidFill>
                  <a:schemeClr val="bg1"/>
                </a:solidFill>
                <a:latin typeface="MinionPro-It"/>
              </a:rPr>
              <a:t> suitable name, slogan, and sales pitch.</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6590868" y="3387515"/>
            <a:ext cx="11205437" cy="6940969"/>
          </a:xfrm>
          <a:prstGeom prst="rect">
            <a:avLst/>
          </a:prstGeom>
        </p:spPr>
      </p:pic>
    </p:spTree>
    <p:extLst>
      <p:ext uri="{BB962C8B-B14F-4D97-AF65-F5344CB8AC3E}">
        <p14:creationId xmlns:p14="http://schemas.microsoft.com/office/powerpoint/2010/main" val="571343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816484"/>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 </a:t>
            </a:r>
            <a:r>
              <a:rPr lang="en-US" sz="12800" b="1" dirty="0" smtClean="0">
                <a:solidFill>
                  <a:srgbClr val="FFFFFF"/>
                </a:solidFill>
                <a:latin typeface="Rajdhani"/>
                <a:ea typeface="Rajdhani"/>
                <a:cs typeface="Rajdhani"/>
                <a:sym typeface="Rajdhani"/>
              </a:rPr>
              <a:t>Chain-of-thought</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2715301" y="11092342"/>
            <a:ext cx="18715114" cy="1323439"/>
          </a:xfrm>
          <a:prstGeom prst="rect">
            <a:avLst/>
          </a:prstGeom>
        </p:spPr>
        <p:txBody>
          <a:bodyPr wrap="square">
            <a:spAutoFit/>
          </a:bodyPr>
          <a:lstStyle/>
          <a:p>
            <a:r>
              <a:rPr lang="en-US" sz="4000" b="1" dirty="0">
                <a:solidFill>
                  <a:schemeClr val="bg1"/>
                </a:solidFill>
                <a:latin typeface="MinionPro-It"/>
              </a:rPr>
              <a:t>Chain-of-thought prompting uses reasoning examples to persuade the </a:t>
            </a:r>
            <a:r>
              <a:rPr lang="en-US" sz="4000" b="1" dirty="0" smtClean="0">
                <a:solidFill>
                  <a:schemeClr val="bg1"/>
                </a:solidFill>
                <a:latin typeface="MinionPro-It"/>
              </a:rPr>
              <a:t>generative model </a:t>
            </a:r>
            <a:r>
              <a:rPr lang="en-US" sz="4000" b="1" dirty="0">
                <a:solidFill>
                  <a:schemeClr val="bg1"/>
                </a:solidFill>
                <a:latin typeface="MinionPro-It"/>
              </a:rPr>
              <a:t>to use reasoning in its answer.</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6444286" y="2600437"/>
            <a:ext cx="11498602" cy="8515126"/>
          </a:xfrm>
          <a:prstGeom prst="rect">
            <a:avLst/>
          </a:prstGeom>
        </p:spPr>
      </p:pic>
    </p:spTree>
    <p:extLst>
      <p:ext uri="{BB962C8B-B14F-4D97-AF65-F5344CB8AC3E}">
        <p14:creationId xmlns:p14="http://schemas.microsoft.com/office/powerpoint/2010/main" val="3604344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816484"/>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 Chain Prompting</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213502" y="11172812"/>
            <a:ext cx="18715114" cy="1323439"/>
          </a:xfrm>
          <a:prstGeom prst="rect">
            <a:avLst/>
          </a:prstGeom>
        </p:spPr>
        <p:txBody>
          <a:bodyPr wrap="square">
            <a:spAutoFit/>
          </a:bodyPr>
          <a:lstStyle/>
          <a:p>
            <a:r>
              <a:rPr lang="en-US" sz="4000" b="1" dirty="0">
                <a:solidFill>
                  <a:schemeClr val="bg1"/>
                </a:solidFill>
                <a:latin typeface="MinionPro-It"/>
              </a:rPr>
              <a:t>Chain-of-thought prompting without using examples. Instead, it uses the</a:t>
            </a:r>
          </a:p>
          <a:p>
            <a:r>
              <a:rPr lang="en-US" sz="4000" b="1" dirty="0">
                <a:solidFill>
                  <a:schemeClr val="bg1"/>
                </a:solidFill>
                <a:latin typeface="MinionPro-It"/>
              </a:rPr>
              <a:t>phrase “Let’s think step-by-step” to prime reasoning in its answer.</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6004206" y="3418108"/>
            <a:ext cx="8475604" cy="7267611"/>
          </a:xfrm>
          <a:prstGeom prst="rect">
            <a:avLst/>
          </a:prstGeom>
        </p:spPr>
      </p:pic>
    </p:spTree>
    <p:extLst>
      <p:ext uri="{BB962C8B-B14F-4D97-AF65-F5344CB8AC3E}">
        <p14:creationId xmlns:p14="http://schemas.microsoft.com/office/powerpoint/2010/main" val="1557790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816484"/>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 Self-Consistency</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213502" y="11172812"/>
            <a:ext cx="18715114" cy="1323439"/>
          </a:xfrm>
          <a:prstGeom prst="rect">
            <a:avLst/>
          </a:prstGeom>
        </p:spPr>
        <p:txBody>
          <a:bodyPr wrap="square">
            <a:spAutoFit/>
          </a:bodyPr>
          <a:lstStyle/>
          <a:p>
            <a:r>
              <a:rPr lang="en-US" sz="4000" b="1" dirty="0">
                <a:solidFill>
                  <a:schemeClr val="bg1"/>
                </a:solidFill>
                <a:latin typeface="MinionPro-It"/>
              </a:rPr>
              <a:t>By sampling from multiple reasoning paths, we can use majority voting to</a:t>
            </a:r>
          </a:p>
          <a:p>
            <a:r>
              <a:rPr lang="en-US" sz="4000" b="1" dirty="0">
                <a:solidFill>
                  <a:schemeClr val="bg1"/>
                </a:solidFill>
                <a:latin typeface="MinionPro-It"/>
              </a:rPr>
              <a:t>extract the most likely answer.</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6004206" y="3418108"/>
            <a:ext cx="8475604" cy="7267611"/>
          </a:xfrm>
          <a:prstGeom prst="rect">
            <a:avLst/>
          </a:prstGeom>
        </p:spPr>
      </p:pic>
    </p:spTree>
    <p:extLst>
      <p:ext uri="{BB962C8B-B14F-4D97-AF65-F5344CB8AC3E}">
        <p14:creationId xmlns:p14="http://schemas.microsoft.com/office/powerpoint/2010/main" val="1816543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816484"/>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Tree-of-Thought:</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213502" y="11172812"/>
            <a:ext cx="18715114" cy="1938992"/>
          </a:xfrm>
          <a:prstGeom prst="rect">
            <a:avLst/>
          </a:prstGeom>
        </p:spPr>
        <p:txBody>
          <a:bodyPr wrap="square">
            <a:spAutoFit/>
          </a:bodyPr>
          <a:lstStyle/>
          <a:p>
            <a:r>
              <a:rPr lang="en-US" sz="4000" b="1" dirty="0">
                <a:solidFill>
                  <a:schemeClr val="bg1"/>
                </a:solidFill>
                <a:latin typeface="MinionPro-It"/>
              </a:rPr>
              <a:t>By leveraging a tree-based structure, generative models can generate </a:t>
            </a:r>
            <a:r>
              <a:rPr lang="en-US" sz="4000" b="1" dirty="0" smtClean="0">
                <a:solidFill>
                  <a:schemeClr val="bg1"/>
                </a:solidFill>
                <a:latin typeface="MinionPro-It"/>
              </a:rPr>
              <a:t>intermediate thoughts </a:t>
            </a:r>
            <a:r>
              <a:rPr lang="en-US" sz="4000" b="1" dirty="0">
                <a:solidFill>
                  <a:schemeClr val="bg1"/>
                </a:solidFill>
                <a:latin typeface="MinionPro-It"/>
              </a:rPr>
              <a:t>to be rated. The most promising thoughts are kept and the lowest </a:t>
            </a:r>
            <a:r>
              <a:rPr lang="en-US" sz="4000" b="1" dirty="0" smtClean="0">
                <a:solidFill>
                  <a:schemeClr val="bg1"/>
                </a:solidFill>
                <a:latin typeface="MinionPro-It"/>
              </a:rPr>
              <a:t>are pruned</a:t>
            </a:r>
            <a:r>
              <a:rPr lang="en-US" sz="4000" b="1" dirty="0">
                <a:solidFill>
                  <a:schemeClr val="bg1"/>
                </a:solidFill>
                <a:latin typeface="MinionPro-It"/>
              </a:rPr>
              <a:t>.</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8512731" y="2673843"/>
            <a:ext cx="7361711" cy="8368313"/>
          </a:xfrm>
          <a:prstGeom prst="rect">
            <a:avLst/>
          </a:prstGeom>
        </p:spPr>
      </p:pic>
    </p:spTree>
    <p:extLst>
      <p:ext uri="{BB962C8B-B14F-4D97-AF65-F5344CB8AC3E}">
        <p14:creationId xmlns:p14="http://schemas.microsoft.com/office/powerpoint/2010/main" val="2464777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2736"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816484"/>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Output Verification</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369433" y="3428451"/>
            <a:ext cx="18715114" cy="7478970"/>
          </a:xfrm>
          <a:prstGeom prst="rect">
            <a:avLst/>
          </a:prstGeom>
        </p:spPr>
        <p:txBody>
          <a:bodyPr wrap="square">
            <a:spAutoFit/>
          </a:bodyPr>
          <a:lstStyle/>
          <a:p>
            <a:pPr marL="571500" indent="-571500">
              <a:buFont typeface="Arial" panose="020B0604020202020204" pitchFamily="34" charset="0"/>
              <a:buChar char="•"/>
            </a:pPr>
            <a:r>
              <a:rPr lang="en-US" sz="4000" b="1" dirty="0">
                <a:solidFill>
                  <a:schemeClr val="bg1"/>
                </a:solidFill>
                <a:latin typeface="MinionPro-It"/>
              </a:rPr>
              <a:t>Structured </a:t>
            </a:r>
            <a:r>
              <a:rPr lang="en-US" sz="4000" b="1" dirty="0" smtClean="0">
                <a:solidFill>
                  <a:schemeClr val="bg1"/>
                </a:solidFill>
                <a:latin typeface="MinionPro-It"/>
              </a:rPr>
              <a:t>output</a:t>
            </a:r>
          </a:p>
          <a:p>
            <a:pPr marL="571500" indent="-571500">
              <a:buFont typeface="Arial" panose="020B0604020202020204" pitchFamily="34" charset="0"/>
              <a:buChar char="•"/>
            </a:pPr>
            <a:endParaRPr lang="en-US" sz="4000" b="1" dirty="0" smtClean="0">
              <a:solidFill>
                <a:schemeClr val="bg1"/>
              </a:solidFill>
              <a:latin typeface="MinionPro-It"/>
            </a:endParaRPr>
          </a:p>
          <a:p>
            <a:pPr marL="571500" indent="-571500">
              <a:buFont typeface="Arial" panose="020B0604020202020204" pitchFamily="34" charset="0"/>
              <a:buChar char="•"/>
            </a:pPr>
            <a:r>
              <a:rPr lang="en-US" sz="4000" b="1" dirty="0" smtClean="0">
                <a:solidFill>
                  <a:schemeClr val="bg1"/>
                </a:solidFill>
                <a:latin typeface="MinionPro-It"/>
              </a:rPr>
              <a:t>Valid output</a:t>
            </a:r>
          </a:p>
          <a:p>
            <a:endParaRPr lang="en-US" sz="4000" b="1" dirty="0">
              <a:solidFill>
                <a:schemeClr val="bg1"/>
              </a:solidFill>
              <a:latin typeface="MinionPro-It"/>
            </a:endParaRPr>
          </a:p>
          <a:p>
            <a:pPr marL="571500" indent="-571500">
              <a:buFont typeface="Arial" panose="020B0604020202020204" pitchFamily="34" charset="0"/>
              <a:buChar char="•"/>
            </a:pPr>
            <a:r>
              <a:rPr lang="en-US" sz="4000" b="1" dirty="0" smtClean="0">
                <a:solidFill>
                  <a:schemeClr val="bg1"/>
                </a:solidFill>
                <a:latin typeface="MinionPro-It"/>
              </a:rPr>
              <a:t>Ethics</a:t>
            </a:r>
          </a:p>
          <a:p>
            <a:endParaRPr lang="en-US" sz="4000" b="1" dirty="0">
              <a:solidFill>
                <a:schemeClr val="bg1"/>
              </a:solidFill>
              <a:latin typeface="MinionPro-It"/>
            </a:endParaRPr>
          </a:p>
          <a:p>
            <a:pPr marL="571500" indent="-571500">
              <a:buFont typeface="Arial" panose="020B0604020202020204" pitchFamily="34" charset="0"/>
              <a:buChar char="•"/>
            </a:pPr>
            <a:r>
              <a:rPr lang="en-US" sz="4000" b="1" dirty="0" smtClean="0">
                <a:solidFill>
                  <a:schemeClr val="bg1"/>
                </a:solidFill>
                <a:latin typeface="MinionPro-It"/>
              </a:rPr>
              <a:t>Accuracy</a:t>
            </a:r>
          </a:p>
          <a:p>
            <a:pPr marL="571500" indent="-571500">
              <a:buFont typeface="Arial" panose="020B0604020202020204" pitchFamily="34" charset="0"/>
              <a:buChar char="•"/>
            </a:pPr>
            <a:endParaRPr lang="en-US" sz="4000" b="1" dirty="0">
              <a:solidFill>
                <a:schemeClr val="bg1"/>
              </a:solidFill>
              <a:latin typeface="MinionPro-It"/>
            </a:endParaRPr>
          </a:p>
          <a:p>
            <a:pPr marL="571500" indent="-571500">
              <a:buFont typeface="Arial" panose="020B0604020202020204" pitchFamily="34" charset="0"/>
              <a:buChar char="•"/>
            </a:pPr>
            <a:r>
              <a:rPr lang="en-US" sz="4000" b="1" dirty="0" smtClean="0">
                <a:solidFill>
                  <a:schemeClr val="bg1"/>
                </a:solidFill>
                <a:latin typeface="MinionPro-It"/>
              </a:rPr>
              <a:t>Grammar</a:t>
            </a:r>
          </a:p>
          <a:p>
            <a:endParaRPr lang="en-US" sz="4000" b="1" dirty="0">
              <a:solidFill>
                <a:schemeClr val="bg1"/>
              </a:solidFill>
              <a:latin typeface="MinionPro-It"/>
            </a:endParaRPr>
          </a:p>
          <a:p>
            <a:pPr marL="571500" indent="-571500">
              <a:buFont typeface="Arial" panose="020B0604020202020204" pitchFamily="34" charset="0"/>
              <a:buChar char="•"/>
            </a:pPr>
            <a:r>
              <a:rPr lang="en-US" sz="4000" b="1" dirty="0" smtClean="0">
                <a:solidFill>
                  <a:schemeClr val="bg1"/>
                </a:solidFill>
                <a:latin typeface="MinionPro-It"/>
              </a:rPr>
              <a:t>Fine-tuning</a:t>
            </a:r>
            <a:endParaRPr lang="en-US" sz="4000" b="1" dirty="0">
              <a:solidFill>
                <a:schemeClr val="bg1"/>
              </a:solidFill>
              <a:latin typeface="MinionPro-It"/>
            </a:endParaRPr>
          </a:p>
          <a:p>
            <a:endParaRPr lang="es-MX" sz="4000" b="1" dirty="0">
              <a:solidFill>
                <a:schemeClr val="bg1"/>
              </a:solidFill>
            </a:endParaRPr>
          </a:p>
        </p:txBody>
      </p:sp>
    </p:spTree>
    <p:extLst>
      <p:ext uri="{BB962C8B-B14F-4D97-AF65-F5344CB8AC3E}">
        <p14:creationId xmlns:p14="http://schemas.microsoft.com/office/powerpoint/2010/main" val="266300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17677493"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Impactful </a:t>
            </a:r>
            <a:r>
              <a:rPr lang="en-US" sz="12800" b="1" dirty="0">
                <a:solidFill>
                  <a:srgbClr val="FFFFFF"/>
                </a:solidFill>
                <a:latin typeface="Rajdhani"/>
                <a:ea typeface="Rajdhani"/>
                <a:cs typeface="Rajdhani"/>
                <a:sym typeface="Rajdhani"/>
              </a:rPr>
              <a:t>foundation models</a:t>
            </a:r>
            <a:endParaRPr lang="en-US" sz="12800"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983922" y="10982778"/>
            <a:ext cx="16419204" cy="2044949"/>
          </a:xfrm>
          <a:prstGeom prst="rect">
            <a:avLst/>
          </a:prstGeom>
          <a:noFill/>
          <a:ln>
            <a:noFill/>
          </a:ln>
        </p:spPr>
        <p:txBody>
          <a:bodyPr spcFirstLastPara="1" wrap="square" lIns="0" tIns="0" rIns="0" bIns="0" anchor="t" anchorCtr="0">
            <a:noAutofit/>
          </a:bodyPr>
          <a:lstStyle/>
          <a:p>
            <a:pPr lvl="0">
              <a:buClr>
                <a:srgbClr val="FFFFFF"/>
              </a:buClr>
              <a:buSzPts val="4800"/>
            </a:pPr>
            <a:r>
              <a:rPr lang="en-US" sz="4000" b="1" dirty="0">
                <a:solidFill>
                  <a:schemeClr val="bg1"/>
                </a:solidFill>
                <a:latin typeface="Calibri"/>
                <a:ea typeface="Calibri"/>
                <a:cs typeface="Calibri"/>
                <a:sym typeface="Calibri"/>
              </a:rPr>
              <a:t>Foundation models are often released in several different sizes.</a:t>
            </a:r>
            <a:endParaRPr sz="4000" b="1" i="0" u="none" strike="noStrike" cap="none" dirty="0">
              <a:solidFill>
                <a:schemeClr val="bg1"/>
              </a:solidFill>
              <a:latin typeface="Calibri"/>
              <a:ea typeface="Calibri"/>
              <a:cs typeface="Calibri"/>
              <a:sym typeface="Calibri"/>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n 1"/>
          <p:cNvPicPr>
            <a:picLocks noChangeAspect="1"/>
          </p:cNvPicPr>
          <p:nvPr/>
        </p:nvPicPr>
        <p:blipFill>
          <a:blip r:embed="rId6"/>
          <a:stretch>
            <a:fillRect/>
          </a:stretch>
        </p:blipFill>
        <p:spPr>
          <a:xfrm>
            <a:off x="4627436" y="5537200"/>
            <a:ext cx="13173075" cy="4495800"/>
          </a:xfrm>
          <a:prstGeom prst="rect">
            <a:avLst/>
          </a:prstGeom>
        </p:spPr>
      </p:pic>
    </p:spTree>
    <p:extLst>
      <p:ext uri="{BB962C8B-B14F-4D97-AF65-F5344CB8AC3E}">
        <p14:creationId xmlns:p14="http://schemas.microsoft.com/office/powerpoint/2010/main" val="3634162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
        <p:cNvGrpSpPr/>
        <p:nvPr/>
      </p:nvGrpSpPr>
      <p:grpSpPr>
        <a:xfrm>
          <a:off x="0" y="0"/>
          <a:ext cx="0" cy="0"/>
          <a:chOff x="0" y="0"/>
          <a:chExt cx="0" cy="0"/>
        </a:xfrm>
      </p:grpSpPr>
      <p:pic>
        <p:nvPicPr>
          <p:cNvPr id="112" name="Google Shape;112;p4"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13" name="Google Shape;113;p4"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114" name="Google Shape;114;p4"/>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4"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116" name="Google Shape;116;p4" descr=" "/>
          <p:cNvPicPr preferRelativeResize="0"/>
          <p:nvPr/>
        </p:nvPicPr>
        <p:blipFill rotWithShape="1">
          <a:blip r:embed="rId6">
            <a:alphaModFix/>
          </a:blip>
          <a:srcRect/>
          <a:stretch/>
        </p:blipFill>
        <p:spPr>
          <a:xfrm>
            <a:off x="0" y="825500"/>
            <a:ext cx="1538111" cy="596187"/>
          </a:xfrm>
          <a:prstGeom prst="rect">
            <a:avLst/>
          </a:prstGeom>
          <a:noFill/>
          <a:ln>
            <a:noFill/>
          </a:ln>
        </p:spPr>
      </p:pic>
      <p:pic>
        <p:nvPicPr>
          <p:cNvPr id="117" name="Google Shape;117;p4" descr=" "/>
          <p:cNvPicPr preferRelativeResize="0"/>
          <p:nvPr/>
        </p:nvPicPr>
        <p:blipFill rotWithShape="1">
          <a:blip r:embed="rId7">
            <a:alphaModFix/>
          </a:blip>
          <a:srcRect/>
          <a:stretch/>
        </p:blipFill>
        <p:spPr>
          <a:xfrm>
            <a:off x="19039680" y="9448800"/>
            <a:ext cx="4798943" cy="2133600"/>
          </a:xfrm>
          <a:prstGeom prst="rect">
            <a:avLst/>
          </a:prstGeom>
          <a:noFill/>
          <a:ln>
            <a:noFill/>
          </a:ln>
        </p:spPr>
      </p:pic>
      <p:pic>
        <p:nvPicPr>
          <p:cNvPr id="118" name="Google Shape;118;p4" descr=" "/>
          <p:cNvPicPr preferRelativeResize="0"/>
          <p:nvPr/>
        </p:nvPicPr>
        <p:blipFill rotWithShape="1">
          <a:blip r:embed="rId8">
            <a:alphaModFix/>
          </a:blip>
          <a:srcRect/>
          <a:stretch/>
        </p:blipFill>
        <p:spPr>
          <a:xfrm>
            <a:off x="0" y="11002287"/>
            <a:ext cx="1943343" cy="2713713"/>
          </a:xfrm>
          <a:prstGeom prst="rect">
            <a:avLst/>
          </a:prstGeom>
          <a:noFill/>
          <a:ln>
            <a:noFill/>
          </a:ln>
        </p:spPr>
      </p:pic>
      <p:sp>
        <p:nvSpPr>
          <p:cNvPr id="119" name="Google Shape;119;p4"/>
          <p:cNvSpPr/>
          <p:nvPr/>
        </p:nvSpPr>
        <p:spPr>
          <a:xfrm>
            <a:off x="2959470" y="1866900"/>
            <a:ext cx="9704013" cy="129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2959470" y="1866900"/>
            <a:ext cx="9704013" cy="129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2959470" y="18669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TYPES OF AI</a:t>
            </a:r>
            <a:endParaRPr sz="8000" b="0" i="0" u="none" strike="noStrike" cap="none">
              <a:solidFill>
                <a:schemeClr val="dk1"/>
              </a:solidFill>
              <a:latin typeface="Calibri"/>
              <a:ea typeface="Calibri"/>
              <a:cs typeface="Calibri"/>
              <a:sym typeface="Calibri"/>
            </a:endParaRPr>
          </a:p>
        </p:txBody>
      </p:sp>
      <p:sp>
        <p:nvSpPr>
          <p:cNvPr id="122" name="Google Shape;122;p4"/>
          <p:cNvSpPr/>
          <p:nvPr/>
        </p:nvSpPr>
        <p:spPr>
          <a:xfrm>
            <a:off x="2959470" y="5003800"/>
            <a:ext cx="18480810" cy="497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959470" y="5003800"/>
            <a:ext cx="5347368" cy="4457700"/>
          </a:xfrm>
          <a:prstGeom prst="roundRect">
            <a:avLst>
              <a:gd name="adj" fmla="val 4513"/>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3365921"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4" descr=" "/>
          <p:cNvPicPr preferRelativeResize="0"/>
          <p:nvPr/>
        </p:nvPicPr>
        <p:blipFill rotWithShape="1">
          <a:blip r:embed="rId9">
            <a:alphaModFix/>
          </a:blip>
          <a:srcRect/>
          <a:stretch/>
        </p:blipFill>
        <p:spPr>
          <a:xfrm>
            <a:off x="3365921" y="5308600"/>
            <a:ext cx="1625803" cy="1625600"/>
          </a:xfrm>
          <a:prstGeom prst="rect">
            <a:avLst/>
          </a:prstGeom>
          <a:noFill/>
          <a:ln>
            <a:noFill/>
          </a:ln>
        </p:spPr>
      </p:pic>
      <p:pic>
        <p:nvPicPr>
          <p:cNvPr id="126" name="Google Shape;126;p4" descr=" "/>
          <p:cNvPicPr preferRelativeResize="0"/>
          <p:nvPr/>
        </p:nvPicPr>
        <p:blipFill rotWithShape="1">
          <a:blip r:embed="rId10">
            <a:alphaModFix/>
          </a:blip>
          <a:srcRect/>
          <a:stretch/>
        </p:blipFill>
        <p:spPr>
          <a:xfrm>
            <a:off x="3580858" y="5416550"/>
            <a:ext cx="1196250" cy="1409700"/>
          </a:xfrm>
          <a:prstGeom prst="rect">
            <a:avLst/>
          </a:prstGeom>
          <a:noFill/>
          <a:ln>
            <a:noFill/>
          </a:ln>
        </p:spPr>
      </p:pic>
      <p:sp>
        <p:nvSpPr>
          <p:cNvPr id="127" name="Google Shape;127;p4"/>
          <p:cNvSpPr/>
          <p:nvPr/>
        </p:nvSpPr>
        <p:spPr>
          <a:xfrm>
            <a:off x="3365921" y="7239000"/>
            <a:ext cx="4534467"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3365921"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NARROW AI</a:t>
            </a:r>
            <a:endParaRPr sz="4800" b="0" i="0" u="none" strike="noStrike" cap="none">
              <a:solidFill>
                <a:schemeClr val="dk1"/>
              </a:solidFill>
              <a:latin typeface="Calibri"/>
              <a:ea typeface="Calibri"/>
              <a:cs typeface="Calibri"/>
              <a:sym typeface="Calibri"/>
            </a:endParaRPr>
          </a:p>
        </p:txBody>
      </p:sp>
      <p:sp>
        <p:nvSpPr>
          <p:cNvPr id="129" name="Google Shape;129;p4"/>
          <p:cNvSpPr/>
          <p:nvPr/>
        </p:nvSpPr>
        <p:spPr>
          <a:xfrm>
            <a:off x="3365921" y="8115300"/>
            <a:ext cx="4669950" cy="11768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Narrow AI is designed to perform a specific task</a:t>
            </a:r>
            <a:endParaRPr sz="3200" b="0" i="0" u="none" strike="noStrike" cap="none">
              <a:solidFill>
                <a:schemeClr val="dk1"/>
              </a:solidFill>
              <a:latin typeface="Calibri"/>
              <a:ea typeface="Calibri"/>
              <a:cs typeface="Calibri"/>
              <a:sym typeface="Calibri"/>
            </a:endParaRPr>
          </a:p>
        </p:txBody>
      </p:sp>
      <p:pic>
        <p:nvPicPr>
          <p:cNvPr id="130" name="Google Shape;130;p4" descr=" "/>
          <p:cNvPicPr preferRelativeResize="0"/>
          <p:nvPr/>
        </p:nvPicPr>
        <p:blipFill rotWithShape="1">
          <a:blip r:embed="rId11">
            <a:alphaModFix/>
          </a:blip>
          <a:srcRect/>
          <a:stretch/>
        </p:blipFill>
        <p:spPr>
          <a:xfrm>
            <a:off x="2965821" y="5003800"/>
            <a:ext cx="5347368" cy="4978400"/>
          </a:xfrm>
          <a:prstGeom prst="rect">
            <a:avLst/>
          </a:prstGeom>
          <a:noFill/>
          <a:ln>
            <a:noFill/>
          </a:ln>
        </p:spPr>
      </p:pic>
      <p:pic>
        <p:nvPicPr>
          <p:cNvPr id="131" name="Google Shape;131;p4" descr=" "/>
          <p:cNvPicPr preferRelativeResize="0"/>
          <p:nvPr/>
        </p:nvPicPr>
        <p:blipFill rotWithShape="1">
          <a:blip r:embed="rId12">
            <a:alphaModFix/>
          </a:blip>
          <a:srcRect/>
          <a:stretch/>
        </p:blipFill>
        <p:spPr>
          <a:xfrm>
            <a:off x="2965821" y="5003800"/>
            <a:ext cx="5347368" cy="4978400"/>
          </a:xfrm>
          <a:prstGeom prst="rect">
            <a:avLst/>
          </a:prstGeom>
          <a:noFill/>
          <a:ln>
            <a:noFill/>
          </a:ln>
        </p:spPr>
      </p:pic>
      <p:sp>
        <p:nvSpPr>
          <p:cNvPr id="132" name="Google Shape;132;p4"/>
          <p:cNvSpPr/>
          <p:nvPr/>
        </p:nvSpPr>
        <p:spPr>
          <a:xfrm>
            <a:off x="9526191" y="50038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9932641"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4" descr=" "/>
          <p:cNvPicPr preferRelativeResize="0"/>
          <p:nvPr/>
        </p:nvPicPr>
        <p:blipFill rotWithShape="1">
          <a:blip r:embed="rId9">
            <a:alphaModFix/>
          </a:blip>
          <a:srcRect/>
          <a:stretch/>
        </p:blipFill>
        <p:spPr>
          <a:xfrm>
            <a:off x="9932641" y="5308600"/>
            <a:ext cx="1625803" cy="1625600"/>
          </a:xfrm>
          <a:prstGeom prst="rect">
            <a:avLst/>
          </a:prstGeom>
          <a:noFill/>
          <a:ln>
            <a:noFill/>
          </a:ln>
        </p:spPr>
      </p:pic>
      <p:pic>
        <p:nvPicPr>
          <p:cNvPr id="135" name="Google Shape;135;p4" descr=" "/>
          <p:cNvPicPr preferRelativeResize="0"/>
          <p:nvPr/>
        </p:nvPicPr>
        <p:blipFill rotWithShape="1">
          <a:blip r:embed="rId13">
            <a:alphaModFix/>
          </a:blip>
          <a:srcRect/>
          <a:stretch/>
        </p:blipFill>
        <p:spPr>
          <a:xfrm>
            <a:off x="10187625" y="5410200"/>
            <a:ext cx="1116152" cy="1422558"/>
          </a:xfrm>
          <a:prstGeom prst="rect">
            <a:avLst/>
          </a:prstGeom>
          <a:noFill/>
          <a:ln>
            <a:noFill/>
          </a:ln>
        </p:spPr>
      </p:pic>
      <p:sp>
        <p:nvSpPr>
          <p:cNvPr id="136" name="Google Shape;136;p4"/>
          <p:cNvSpPr/>
          <p:nvPr/>
        </p:nvSpPr>
        <p:spPr>
          <a:xfrm>
            <a:off x="9932641" y="72390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9932641"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GENERAL AI</a:t>
            </a:r>
            <a:endParaRPr sz="4800" b="0" i="0" u="none" strike="noStrike" cap="none">
              <a:solidFill>
                <a:schemeClr val="dk1"/>
              </a:solidFill>
              <a:latin typeface="Calibri"/>
              <a:ea typeface="Calibri"/>
              <a:cs typeface="Calibri"/>
              <a:sym typeface="Calibri"/>
            </a:endParaRPr>
          </a:p>
        </p:txBody>
      </p:sp>
      <p:sp>
        <p:nvSpPr>
          <p:cNvPr id="138" name="Google Shape;138;p4"/>
          <p:cNvSpPr/>
          <p:nvPr/>
        </p:nvSpPr>
        <p:spPr>
          <a:xfrm>
            <a:off x="9932641" y="81153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General AI can perform any intellectual task that a human can</a:t>
            </a:r>
            <a:endParaRPr sz="3200" b="0" i="0" u="none" strike="noStrike" cap="none">
              <a:solidFill>
                <a:schemeClr val="dk1"/>
              </a:solidFill>
              <a:latin typeface="Calibri"/>
              <a:ea typeface="Calibri"/>
              <a:cs typeface="Calibri"/>
              <a:sym typeface="Calibri"/>
            </a:endParaRPr>
          </a:p>
        </p:txBody>
      </p:sp>
      <p:pic>
        <p:nvPicPr>
          <p:cNvPr id="139" name="Google Shape;139;p4" descr=" "/>
          <p:cNvPicPr preferRelativeResize="0"/>
          <p:nvPr/>
        </p:nvPicPr>
        <p:blipFill rotWithShape="1">
          <a:blip r:embed="rId11">
            <a:alphaModFix/>
          </a:blip>
          <a:srcRect/>
          <a:stretch/>
        </p:blipFill>
        <p:spPr>
          <a:xfrm>
            <a:off x="9532541" y="5003800"/>
            <a:ext cx="5347368" cy="4978400"/>
          </a:xfrm>
          <a:prstGeom prst="rect">
            <a:avLst/>
          </a:prstGeom>
          <a:noFill/>
          <a:ln>
            <a:noFill/>
          </a:ln>
        </p:spPr>
      </p:pic>
      <p:pic>
        <p:nvPicPr>
          <p:cNvPr id="140" name="Google Shape;140;p4" descr=" "/>
          <p:cNvPicPr preferRelativeResize="0"/>
          <p:nvPr/>
        </p:nvPicPr>
        <p:blipFill rotWithShape="1">
          <a:blip r:embed="rId12">
            <a:alphaModFix/>
          </a:blip>
          <a:srcRect/>
          <a:stretch/>
        </p:blipFill>
        <p:spPr>
          <a:xfrm>
            <a:off x="9532541" y="5003800"/>
            <a:ext cx="5347368" cy="4978400"/>
          </a:xfrm>
          <a:prstGeom prst="rect">
            <a:avLst/>
          </a:prstGeom>
          <a:noFill/>
          <a:ln>
            <a:noFill/>
          </a:ln>
        </p:spPr>
      </p:pic>
      <p:sp>
        <p:nvSpPr>
          <p:cNvPr id="141" name="Google Shape;141;p4"/>
          <p:cNvSpPr/>
          <p:nvPr/>
        </p:nvSpPr>
        <p:spPr>
          <a:xfrm>
            <a:off x="16092911" y="50038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16499362"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4" descr=" "/>
          <p:cNvPicPr preferRelativeResize="0"/>
          <p:nvPr/>
        </p:nvPicPr>
        <p:blipFill rotWithShape="1">
          <a:blip r:embed="rId9">
            <a:alphaModFix/>
          </a:blip>
          <a:srcRect/>
          <a:stretch/>
        </p:blipFill>
        <p:spPr>
          <a:xfrm>
            <a:off x="16499362" y="5308600"/>
            <a:ext cx="1625803" cy="1625600"/>
          </a:xfrm>
          <a:prstGeom prst="rect">
            <a:avLst/>
          </a:prstGeom>
          <a:noFill/>
          <a:ln>
            <a:noFill/>
          </a:ln>
        </p:spPr>
      </p:pic>
      <p:pic>
        <p:nvPicPr>
          <p:cNvPr id="144" name="Google Shape;144;p4" descr=" "/>
          <p:cNvPicPr preferRelativeResize="0"/>
          <p:nvPr/>
        </p:nvPicPr>
        <p:blipFill rotWithShape="1">
          <a:blip r:embed="rId14">
            <a:alphaModFix/>
          </a:blip>
          <a:srcRect/>
          <a:stretch/>
        </p:blipFill>
        <p:spPr>
          <a:xfrm>
            <a:off x="16658132" y="5410200"/>
            <a:ext cx="1308264" cy="1422400"/>
          </a:xfrm>
          <a:prstGeom prst="rect">
            <a:avLst/>
          </a:prstGeom>
          <a:noFill/>
          <a:ln>
            <a:noFill/>
          </a:ln>
        </p:spPr>
      </p:pic>
      <p:sp>
        <p:nvSpPr>
          <p:cNvPr id="145" name="Google Shape;145;p4"/>
          <p:cNvSpPr/>
          <p:nvPr/>
        </p:nvSpPr>
        <p:spPr>
          <a:xfrm>
            <a:off x="16499362" y="72390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16499362"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SUPER AI</a:t>
            </a:r>
            <a:endParaRPr sz="4800" b="0" i="0" u="none" strike="noStrike" cap="none">
              <a:solidFill>
                <a:schemeClr val="dk1"/>
              </a:solidFill>
              <a:latin typeface="Calibri"/>
              <a:ea typeface="Calibri"/>
              <a:cs typeface="Calibri"/>
              <a:sym typeface="Calibri"/>
            </a:endParaRPr>
          </a:p>
        </p:txBody>
      </p:sp>
      <p:sp>
        <p:nvSpPr>
          <p:cNvPr id="147" name="Google Shape;147;p4"/>
          <p:cNvSpPr/>
          <p:nvPr/>
        </p:nvSpPr>
        <p:spPr>
          <a:xfrm>
            <a:off x="16499362" y="81153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Super AI is hypothetical and would surpass human intelligence</a:t>
            </a:r>
            <a:endParaRPr sz="3200" b="0" i="0" u="none" strike="noStrike" cap="none">
              <a:solidFill>
                <a:schemeClr val="dk1"/>
              </a:solidFill>
              <a:latin typeface="Calibri"/>
              <a:ea typeface="Calibri"/>
              <a:cs typeface="Calibri"/>
              <a:sym typeface="Calibri"/>
            </a:endParaRPr>
          </a:p>
        </p:txBody>
      </p:sp>
      <p:pic>
        <p:nvPicPr>
          <p:cNvPr id="148" name="Google Shape;148;p4" descr=" "/>
          <p:cNvPicPr preferRelativeResize="0"/>
          <p:nvPr/>
        </p:nvPicPr>
        <p:blipFill rotWithShape="1">
          <a:blip r:embed="rId11">
            <a:alphaModFix/>
          </a:blip>
          <a:srcRect/>
          <a:stretch/>
        </p:blipFill>
        <p:spPr>
          <a:xfrm>
            <a:off x="16099262" y="5003800"/>
            <a:ext cx="5347368" cy="4978400"/>
          </a:xfrm>
          <a:prstGeom prst="rect">
            <a:avLst/>
          </a:prstGeom>
          <a:noFill/>
          <a:ln>
            <a:noFill/>
          </a:ln>
        </p:spPr>
      </p:pic>
      <p:pic>
        <p:nvPicPr>
          <p:cNvPr id="149" name="Google Shape;149;p4" descr=" "/>
          <p:cNvPicPr preferRelativeResize="0"/>
          <p:nvPr/>
        </p:nvPicPr>
        <p:blipFill rotWithShape="1">
          <a:blip r:embed="rId12">
            <a:alphaModFix/>
          </a:blip>
          <a:srcRect/>
          <a:stretch/>
        </p:blipFill>
        <p:spPr>
          <a:xfrm>
            <a:off x="16099262" y="5003800"/>
            <a:ext cx="5347368" cy="4978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
        <p:cNvGrpSpPr/>
        <p:nvPr/>
      </p:nvGrpSpPr>
      <p:grpSpPr>
        <a:xfrm>
          <a:off x="0" y="0"/>
          <a:ext cx="0" cy="0"/>
          <a:chOff x="0" y="0"/>
          <a:chExt cx="0" cy="0"/>
        </a:xfrm>
      </p:grpSpPr>
      <p:pic>
        <p:nvPicPr>
          <p:cNvPr id="155" name="Google Shape;155;p5"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56" name="Google Shape;156;p5"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157" name="Google Shape;157;p5"/>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5"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sp>
        <p:nvSpPr>
          <p:cNvPr id="159" name="Google Shape;159;p5"/>
          <p:cNvSpPr/>
          <p:nvPr/>
        </p:nvSpPr>
        <p:spPr>
          <a:xfrm>
            <a:off x="12350177" y="787400"/>
            <a:ext cx="10042722" cy="1634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HISTORY OF AI</a:t>
            </a:r>
            <a:endParaRPr sz="8000" b="0" i="0" u="none" strike="noStrike" cap="none">
              <a:solidFill>
                <a:schemeClr val="dk1"/>
              </a:solidFill>
              <a:latin typeface="Calibri"/>
              <a:ea typeface="Calibri"/>
              <a:cs typeface="Calibri"/>
              <a:sym typeface="Calibri"/>
            </a:endParaRPr>
          </a:p>
        </p:txBody>
      </p:sp>
      <p:pic>
        <p:nvPicPr>
          <p:cNvPr id="160" name="Google Shape;160;p5" descr=" "/>
          <p:cNvPicPr preferRelativeResize="0"/>
          <p:nvPr/>
        </p:nvPicPr>
        <p:blipFill rotWithShape="1">
          <a:blip r:embed="rId6">
            <a:alphaModFix/>
          </a:blip>
          <a:srcRect/>
          <a:stretch/>
        </p:blipFill>
        <p:spPr>
          <a:xfrm>
            <a:off x="21376772" y="2184400"/>
            <a:ext cx="3010276" cy="1943100"/>
          </a:xfrm>
          <a:prstGeom prst="rect">
            <a:avLst/>
          </a:prstGeom>
          <a:noFill/>
          <a:ln>
            <a:noFill/>
          </a:ln>
        </p:spPr>
      </p:pic>
      <p:pic>
        <p:nvPicPr>
          <p:cNvPr id="161" name="Google Shape;161;p5" descr=" "/>
          <p:cNvPicPr preferRelativeResize="0"/>
          <p:nvPr/>
        </p:nvPicPr>
        <p:blipFill rotWithShape="1">
          <a:blip r:embed="rId7">
            <a:alphaModFix/>
          </a:blip>
          <a:srcRect/>
          <a:stretch/>
        </p:blipFill>
        <p:spPr>
          <a:xfrm>
            <a:off x="2006851" y="0"/>
            <a:ext cx="20386048" cy="13716000"/>
          </a:xfrm>
          <a:prstGeom prst="rect">
            <a:avLst/>
          </a:prstGeom>
          <a:noFill/>
          <a:ln>
            <a:noFill/>
          </a:ln>
        </p:spPr>
      </p:pic>
      <p:sp>
        <p:nvSpPr>
          <p:cNvPr id="162" name="Google Shape;162;p5"/>
          <p:cNvSpPr/>
          <p:nvPr/>
        </p:nvSpPr>
        <p:spPr>
          <a:xfrm>
            <a:off x="11215502" y="0"/>
            <a:ext cx="2540318" cy="1400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5" descr=" "/>
          <p:cNvPicPr preferRelativeResize="0"/>
          <p:nvPr/>
        </p:nvPicPr>
        <p:blipFill rotWithShape="1">
          <a:blip r:embed="rId8">
            <a:alphaModFix/>
          </a:blip>
          <a:srcRect/>
          <a:stretch/>
        </p:blipFill>
        <p:spPr>
          <a:xfrm>
            <a:off x="12447556" y="0"/>
            <a:ext cx="38105" cy="1879600"/>
          </a:xfrm>
          <a:prstGeom prst="rect">
            <a:avLst/>
          </a:prstGeom>
          <a:noFill/>
          <a:ln>
            <a:noFill/>
          </a:ln>
        </p:spPr>
      </p:pic>
      <p:sp>
        <p:nvSpPr>
          <p:cNvPr id="164" name="Google Shape;164;p5"/>
          <p:cNvSpPr/>
          <p:nvPr/>
        </p:nvSpPr>
        <p:spPr>
          <a:xfrm>
            <a:off x="11215502" y="18796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11907738" y="2082800"/>
            <a:ext cx="1359070"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1956</a:t>
            </a:r>
            <a:endParaRPr sz="4800" b="0" i="0" u="none" strike="noStrike" cap="none">
              <a:solidFill>
                <a:schemeClr val="dk1"/>
              </a:solidFill>
              <a:latin typeface="Calibri"/>
              <a:ea typeface="Calibri"/>
              <a:cs typeface="Calibri"/>
              <a:sym typeface="Calibri"/>
            </a:endParaRPr>
          </a:p>
        </p:txBody>
      </p:sp>
      <p:pic>
        <p:nvPicPr>
          <p:cNvPr id="166" name="Google Shape;166;p5" descr=" "/>
          <p:cNvPicPr preferRelativeResize="0"/>
          <p:nvPr/>
        </p:nvPicPr>
        <p:blipFill rotWithShape="1">
          <a:blip r:embed="rId8">
            <a:alphaModFix/>
          </a:blip>
          <a:srcRect/>
          <a:stretch/>
        </p:blipFill>
        <p:spPr>
          <a:xfrm>
            <a:off x="12447556" y="3060700"/>
            <a:ext cx="38105" cy="1879600"/>
          </a:xfrm>
          <a:prstGeom prst="rect">
            <a:avLst/>
          </a:prstGeom>
          <a:noFill/>
          <a:ln>
            <a:noFill/>
          </a:ln>
        </p:spPr>
      </p:pic>
      <p:sp>
        <p:nvSpPr>
          <p:cNvPr id="167" name="Google Shape;167;p5"/>
          <p:cNvSpPr/>
          <p:nvPr/>
        </p:nvSpPr>
        <p:spPr>
          <a:xfrm>
            <a:off x="11215502" y="49403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11926791" y="5143500"/>
            <a:ext cx="1320965"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1974</a:t>
            </a:r>
            <a:endParaRPr sz="4800" b="0" i="0" u="none" strike="noStrike" cap="none">
              <a:solidFill>
                <a:schemeClr val="dk1"/>
              </a:solidFill>
              <a:latin typeface="Calibri"/>
              <a:ea typeface="Calibri"/>
              <a:cs typeface="Calibri"/>
              <a:sym typeface="Calibri"/>
            </a:endParaRPr>
          </a:p>
        </p:txBody>
      </p:sp>
      <p:pic>
        <p:nvPicPr>
          <p:cNvPr id="169" name="Google Shape;169;p5" descr=" "/>
          <p:cNvPicPr preferRelativeResize="0"/>
          <p:nvPr/>
        </p:nvPicPr>
        <p:blipFill rotWithShape="1">
          <a:blip r:embed="rId8">
            <a:alphaModFix/>
          </a:blip>
          <a:srcRect/>
          <a:stretch/>
        </p:blipFill>
        <p:spPr>
          <a:xfrm>
            <a:off x="12447556" y="6121400"/>
            <a:ext cx="38105" cy="1879600"/>
          </a:xfrm>
          <a:prstGeom prst="rect">
            <a:avLst/>
          </a:prstGeom>
          <a:noFill/>
          <a:ln>
            <a:noFill/>
          </a:ln>
        </p:spPr>
      </p:pic>
      <p:sp>
        <p:nvSpPr>
          <p:cNvPr id="170" name="Google Shape;170;p5"/>
          <p:cNvSpPr/>
          <p:nvPr/>
        </p:nvSpPr>
        <p:spPr>
          <a:xfrm>
            <a:off x="11215502" y="80010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11926791" y="8204200"/>
            <a:ext cx="1320965"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1997</a:t>
            </a:r>
            <a:endParaRPr sz="4800" b="0" i="0" u="none" strike="noStrike" cap="none">
              <a:solidFill>
                <a:schemeClr val="dk1"/>
              </a:solidFill>
              <a:latin typeface="Calibri"/>
              <a:ea typeface="Calibri"/>
              <a:cs typeface="Calibri"/>
              <a:sym typeface="Calibri"/>
            </a:endParaRPr>
          </a:p>
        </p:txBody>
      </p:sp>
      <p:pic>
        <p:nvPicPr>
          <p:cNvPr id="172" name="Google Shape;172;p5" descr=" "/>
          <p:cNvPicPr preferRelativeResize="0"/>
          <p:nvPr/>
        </p:nvPicPr>
        <p:blipFill rotWithShape="1">
          <a:blip r:embed="rId8">
            <a:alphaModFix/>
          </a:blip>
          <a:srcRect/>
          <a:stretch/>
        </p:blipFill>
        <p:spPr>
          <a:xfrm>
            <a:off x="12447556" y="9182100"/>
            <a:ext cx="38105" cy="1879600"/>
          </a:xfrm>
          <a:prstGeom prst="rect">
            <a:avLst/>
          </a:prstGeom>
          <a:noFill/>
          <a:ln>
            <a:noFill/>
          </a:ln>
        </p:spPr>
      </p:pic>
      <p:sp>
        <p:nvSpPr>
          <p:cNvPr id="173" name="Google Shape;173;p5"/>
          <p:cNvSpPr/>
          <p:nvPr/>
        </p:nvSpPr>
        <p:spPr>
          <a:xfrm>
            <a:off x="11215502" y="110617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11914089" y="11264900"/>
            <a:ext cx="1346368"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2012</a:t>
            </a:r>
            <a:endParaRPr sz="4800" b="0" i="0" u="none" strike="noStrike" cap="none">
              <a:solidFill>
                <a:schemeClr val="dk1"/>
              </a:solidFill>
              <a:latin typeface="Calibri"/>
              <a:ea typeface="Calibri"/>
              <a:cs typeface="Calibri"/>
              <a:sym typeface="Calibri"/>
            </a:endParaRPr>
          </a:p>
        </p:txBody>
      </p:sp>
      <p:pic>
        <p:nvPicPr>
          <p:cNvPr id="175" name="Google Shape;175;p5" descr=" "/>
          <p:cNvPicPr preferRelativeResize="0"/>
          <p:nvPr/>
        </p:nvPicPr>
        <p:blipFill rotWithShape="1">
          <a:blip r:embed="rId9">
            <a:alphaModFix/>
          </a:blip>
          <a:srcRect/>
          <a:stretch/>
        </p:blipFill>
        <p:spPr>
          <a:xfrm>
            <a:off x="12447556" y="12242800"/>
            <a:ext cx="38105" cy="1473200"/>
          </a:xfrm>
          <a:prstGeom prst="rect">
            <a:avLst/>
          </a:prstGeom>
          <a:noFill/>
          <a:ln>
            <a:noFill/>
          </a:ln>
        </p:spPr>
      </p:pic>
      <p:sp>
        <p:nvSpPr>
          <p:cNvPr id="176" name="Google Shape;176;p5"/>
          <p:cNvSpPr/>
          <p:nvPr/>
        </p:nvSpPr>
        <p:spPr>
          <a:xfrm>
            <a:off x="2006851" y="1358900"/>
            <a:ext cx="8713289" cy="21717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413302" y="1663700"/>
            <a:ext cx="7900387"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345560" y="1663700"/>
            <a:ext cx="803587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Dartmouth Conference, where the term "artificial intelligence" was first coined and AI was established as a field of research.</a:t>
            </a:r>
            <a:endParaRPr sz="3200" b="0" i="0" u="none" strike="noStrike" cap="none">
              <a:solidFill>
                <a:schemeClr val="dk1"/>
              </a:solidFill>
              <a:latin typeface="Calibri"/>
              <a:ea typeface="Calibri"/>
              <a:cs typeface="Calibri"/>
              <a:sym typeface="Calibri"/>
            </a:endParaRPr>
          </a:p>
        </p:txBody>
      </p:sp>
      <p:sp>
        <p:nvSpPr>
          <p:cNvPr id="179" name="Google Shape;179;p5"/>
          <p:cNvSpPr/>
          <p:nvPr/>
        </p:nvSpPr>
        <p:spPr>
          <a:xfrm>
            <a:off x="2006851" y="7181850"/>
            <a:ext cx="8713289" cy="26924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2413302" y="7486650"/>
            <a:ext cx="7900387" cy="20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2345560" y="7486650"/>
            <a:ext cx="8035871" cy="22182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IBM's Deep Blue defeated the world chess champion Garry Kasparov, demonstrating that machines could surpass human intelligence in specific domains.</a:t>
            </a:r>
            <a:endParaRPr sz="3200" b="0" i="0" u="none" strike="noStrike" cap="none">
              <a:solidFill>
                <a:schemeClr val="dk1"/>
              </a:solidFill>
              <a:latin typeface="Calibri"/>
              <a:ea typeface="Calibri"/>
              <a:cs typeface="Calibri"/>
              <a:sym typeface="Calibri"/>
            </a:endParaRPr>
          </a:p>
        </p:txBody>
      </p:sp>
      <p:sp>
        <p:nvSpPr>
          <p:cNvPr id="182" name="Google Shape;182;p5"/>
          <p:cNvSpPr/>
          <p:nvPr/>
        </p:nvSpPr>
        <p:spPr>
          <a:xfrm>
            <a:off x="14251181" y="3867150"/>
            <a:ext cx="8141718" cy="32131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14657632" y="4171950"/>
            <a:ext cx="7328816" cy="26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14589890" y="4171950"/>
            <a:ext cx="7464300" cy="27389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first AI system that could understand and respond to natural language was created by Terry Winograd, which marked a major step forward in natural language processing.</a:t>
            </a:r>
            <a:endParaRPr sz="3200" b="0" i="0" u="none" strike="noStrike" cap="none">
              <a:solidFill>
                <a:schemeClr val="dk1"/>
              </a:solidFill>
              <a:latin typeface="Calibri"/>
              <a:ea typeface="Calibri"/>
              <a:cs typeface="Calibri"/>
              <a:sym typeface="Calibri"/>
            </a:endParaRPr>
          </a:p>
        </p:txBody>
      </p:sp>
      <p:sp>
        <p:nvSpPr>
          <p:cNvPr id="185" name="Google Shape;185;p5"/>
          <p:cNvSpPr/>
          <p:nvPr/>
        </p:nvSpPr>
        <p:spPr>
          <a:xfrm>
            <a:off x="14251181" y="10166350"/>
            <a:ext cx="8141718" cy="26924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14657632" y="10471150"/>
            <a:ext cx="7328816" cy="20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14589890" y="10471150"/>
            <a:ext cx="7464300" cy="22182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emergence of deep learning led to breakthroughs in computer vision, speech recognition, and natural language processing.</a:t>
            </a:r>
            <a:endParaRPr sz="3200" b="0" i="0" u="none" strike="noStrike" cap="none">
              <a:solidFill>
                <a:schemeClr val="dk1"/>
              </a:solidFill>
              <a:latin typeface="Calibri"/>
              <a:ea typeface="Calibri"/>
              <a:cs typeface="Calibri"/>
              <a:sym typeface="Calibri"/>
            </a:endParaRPr>
          </a:p>
        </p:txBody>
      </p:sp>
      <p:pic>
        <p:nvPicPr>
          <p:cNvPr id="188" name="Google Shape;188;p5" descr=" "/>
          <p:cNvPicPr preferRelativeResize="0"/>
          <p:nvPr/>
        </p:nvPicPr>
        <p:blipFill rotWithShape="1">
          <a:blip r:embed="rId10">
            <a:alphaModFix/>
          </a:blip>
          <a:srcRect/>
          <a:stretch/>
        </p:blipFill>
        <p:spPr>
          <a:xfrm>
            <a:off x="9653206" y="3263900"/>
            <a:ext cx="978022" cy="520700"/>
          </a:xfrm>
          <a:prstGeom prst="rect">
            <a:avLst/>
          </a:prstGeom>
          <a:noFill/>
          <a:ln>
            <a:noFill/>
          </a:ln>
        </p:spPr>
      </p:pic>
      <p:pic>
        <p:nvPicPr>
          <p:cNvPr id="189" name="Google Shape;189;p5" descr=" "/>
          <p:cNvPicPr preferRelativeResize="0"/>
          <p:nvPr/>
        </p:nvPicPr>
        <p:blipFill rotWithShape="1">
          <a:blip r:embed="rId11">
            <a:alphaModFix/>
          </a:blip>
          <a:srcRect/>
          <a:stretch/>
        </p:blipFill>
        <p:spPr>
          <a:xfrm>
            <a:off x="14657632" y="6743700"/>
            <a:ext cx="978022" cy="520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pic>
        <p:nvPicPr>
          <p:cNvPr id="261" name="Google Shape;261;p8"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262" name="Google Shape;262;p8" descr=" "/>
          <p:cNvPicPr preferRelativeResize="0"/>
          <p:nvPr/>
        </p:nvPicPr>
        <p:blipFill rotWithShape="1">
          <a:blip r:embed="rId4">
            <a:alphaModFix/>
          </a:blip>
          <a:srcRect/>
          <a:stretch/>
        </p:blipFill>
        <p:spPr>
          <a:xfrm>
            <a:off x="2337092" y="1422400"/>
            <a:ext cx="19369921" cy="9931400"/>
          </a:xfrm>
          <a:prstGeom prst="rect">
            <a:avLst/>
          </a:prstGeom>
          <a:noFill/>
          <a:ln>
            <a:noFill/>
          </a:ln>
        </p:spPr>
      </p:pic>
      <p:pic>
        <p:nvPicPr>
          <p:cNvPr id="263" name="Google Shape;263;p8" descr=" "/>
          <p:cNvPicPr preferRelativeResize="0"/>
          <p:nvPr/>
        </p:nvPicPr>
        <p:blipFill rotWithShape="1">
          <a:blip r:embed="rId5">
            <a:alphaModFix/>
          </a:blip>
          <a:srcRect/>
          <a:stretch/>
        </p:blipFill>
        <p:spPr>
          <a:xfrm>
            <a:off x="2337092" y="1422400"/>
            <a:ext cx="19369921" cy="9931400"/>
          </a:xfrm>
          <a:prstGeom prst="rect">
            <a:avLst/>
          </a:prstGeom>
          <a:noFill/>
          <a:ln>
            <a:noFill/>
          </a:ln>
        </p:spPr>
      </p:pic>
      <p:pic>
        <p:nvPicPr>
          <p:cNvPr id="264" name="Google Shape;264;p8" descr=" "/>
          <p:cNvPicPr preferRelativeResize="0"/>
          <p:nvPr/>
        </p:nvPicPr>
        <p:blipFill rotWithShape="1">
          <a:blip r:embed="rId6">
            <a:alphaModFix/>
          </a:blip>
          <a:srcRect/>
          <a:stretch/>
        </p:blipFill>
        <p:spPr>
          <a:xfrm>
            <a:off x="22596124" y="0"/>
            <a:ext cx="1790924" cy="2679700"/>
          </a:xfrm>
          <a:prstGeom prst="rect">
            <a:avLst/>
          </a:prstGeom>
          <a:noFill/>
          <a:ln>
            <a:noFill/>
          </a:ln>
        </p:spPr>
      </p:pic>
      <p:sp>
        <p:nvSpPr>
          <p:cNvPr id="265" name="Google Shape;265;p8"/>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8" descr=" "/>
          <p:cNvPicPr preferRelativeResize="0"/>
          <p:nvPr/>
        </p:nvPicPr>
        <p:blipFill rotWithShape="1">
          <a:blip r:embed="rId7">
            <a:alphaModFix/>
          </a:blip>
          <a:srcRect/>
          <a:stretch/>
        </p:blipFill>
        <p:spPr>
          <a:xfrm>
            <a:off x="23523340" y="10820400"/>
            <a:ext cx="711289" cy="2590800"/>
          </a:xfrm>
          <a:prstGeom prst="rect">
            <a:avLst/>
          </a:prstGeom>
          <a:noFill/>
          <a:ln>
            <a:noFill/>
          </a:ln>
        </p:spPr>
      </p:pic>
      <p:pic>
        <p:nvPicPr>
          <p:cNvPr id="267" name="Google Shape;267;p8" descr=" "/>
          <p:cNvPicPr preferRelativeResize="0"/>
          <p:nvPr/>
        </p:nvPicPr>
        <p:blipFill rotWithShape="1">
          <a:blip r:embed="rId8">
            <a:alphaModFix/>
          </a:blip>
          <a:srcRect/>
          <a:stretch/>
        </p:blipFill>
        <p:spPr>
          <a:xfrm>
            <a:off x="0" y="825500"/>
            <a:ext cx="1538111" cy="596193"/>
          </a:xfrm>
          <a:prstGeom prst="rect">
            <a:avLst/>
          </a:prstGeom>
          <a:noFill/>
          <a:ln>
            <a:noFill/>
          </a:ln>
        </p:spPr>
      </p:pic>
      <p:pic>
        <p:nvPicPr>
          <p:cNvPr id="268" name="Google Shape;268;p8" descr=" "/>
          <p:cNvPicPr preferRelativeResize="0"/>
          <p:nvPr/>
        </p:nvPicPr>
        <p:blipFill rotWithShape="1">
          <a:blip r:embed="rId9">
            <a:alphaModFix/>
          </a:blip>
          <a:srcRect/>
          <a:stretch/>
        </p:blipFill>
        <p:spPr>
          <a:xfrm>
            <a:off x="18569721" y="9982200"/>
            <a:ext cx="4798943" cy="2133600"/>
          </a:xfrm>
          <a:prstGeom prst="rect">
            <a:avLst/>
          </a:prstGeom>
          <a:noFill/>
          <a:ln>
            <a:noFill/>
          </a:ln>
        </p:spPr>
      </p:pic>
      <p:pic>
        <p:nvPicPr>
          <p:cNvPr id="269" name="Google Shape;269;p8" descr=" "/>
          <p:cNvPicPr preferRelativeResize="0"/>
          <p:nvPr/>
        </p:nvPicPr>
        <p:blipFill rotWithShape="1">
          <a:blip r:embed="rId10">
            <a:alphaModFix/>
          </a:blip>
          <a:srcRect/>
          <a:stretch/>
        </p:blipFill>
        <p:spPr>
          <a:xfrm>
            <a:off x="0" y="11002293"/>
            <a:ext cx="1943343" cy="2713707"/>
          </a:xfrm>
          <a:prstGeom prst="rect">
            <a:avLst/>
          </a:prstGeom>
          <a:noFill/>
          <a:ln>
            <a:noFill/>
          </a:ln>
        </p:spPr>
      </p:pic>
      <p:sp>
        <p:nvSpPr>
          <p:cNvPr id="270" name="Google Shape;270;p8"/>
          <p:cNvSpPr/>
          <p:nvPr/>
        </p:nvSpPr>
        <p:spPr>
          <a:xfrm>
            <a:off x="3289711" y="29845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FINANCE</a:t>
            </a:r>
            <a:endParaRPr sz="8000" b="0" i="0" u="none" strike="noStrike" cap="none">
              <a:solidFill>
                <a:schemeClr val="dk1"/>
              </a:solidFill>
              <a:latin typeface="Calibri"/>
              <a:ea typeface="Calibri"/>
              <a:cs typeface="Calibri"/>
              <a:sym typeface="Calibri"/>
            </a:endParaRPr>
          </a:p>
        </p:txBody>
      </p:sp>
      <p:sp>
        <p:nvSpPr>
          <p:cNvPr id="271" name="Google Shape;271;p8"/>
          <p:cNvSpPr/>
          <p:nvPr/>
        </p:nvSpPr>
        <p:spPr>
          <a:xfrm>
            <a:off x="2959470" y="5511800"/>
            <a:ext cx="17159845"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2959470"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4064508" y="5511800"/>
            <a:ext cx="2730841"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4064508" y="5511800"/>
            <a:ext cx="3272776"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75%</a:t>
            </a:r>
            <a:endParaRPr sz="12800" b="0" i="0" u="none" strike="noStrike" cap="none">
              <a:solidFill>
                <a:schemeClr val="dk1"/>
              </a:solidFill>
              <a:latin typeface="Calibri"/>
              <a:ea typeface="Calibri"/>
              <a:cs typeface="Calibri"/>
              <a:sym typeface="Calibri"/>
            </a:endParaRPr>
          </a:p>
        </p:txBody>
      </p:sp>
      <p:sp>
        <p:nvSpPr>
          <p:cNvPr id="275" name="Google Shape;275;p8"/>
          <p:cNvSpPr/>
          <p:nvPr/>
        </p:nvSpPr>
        <p:spPr>
          <a:xfrm>
            <a:off x="2959470"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2891728"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people said that AI has improved their decision-making process. </a:t>
            </a:r>
            <a:endParaRPr sz="3200" b="0" i="0" u="none" strike="noStrike" cap="none">
              <a:solidFill>
                <a:schemeClr val="dk1"/>
              </a:solidFill>
              <a:latin typeface="Calibri"/>
              <a:ea typeface="Calibri"/>
              <a:cs typeface="Calibri"/>
              <a:sym typeface="Calibri"/>
            </a:endParaRPr>
          </a:p>
        </p:txBody>
      </p:sp>
      <p:sp>
        <p:nvSpPr>
          <p:cNvPr id="277" name="Google Shape;277;p8"/>
          <p:cNvSpPr/>
          <p:nvPr/>
        </p:nvSpPr>
        <p:spPr>
          <a:xfrm>
            <a:off x="9068933"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9392824" y="5511800"/>
            <a:ext cx="4293137"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9392824" y="5511800"/>
            <a:ext cx="4835071"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12,000</a:t>
            </a:r>
            <a:endParaRPr sz="12800" b="0" i="0" u="none" strike="noStrike" cap="none">
              <a:solidFill>
                <a:schemeClr val="dk1"/>
              </a:solidFill>
              <a:latin typeface="Calibri"/>
              <a:ea typeface="Calibri"/>
              <a:cs typeface="Calibri"/>
              <a:sym typeface="Calibri"/>
            </a:endParaRPr>
          </a:p>
        </p:txBody>
      </p:sp>
      <p:sp>
        <p:nvSpPr>
          <p:cNvPr id="280" name="Google Shape;280;p8"/>
          <p:cNvSpPr/>
          <p:nvPr/>
        </p:nvSpPr>
        <p:spPr>
          <a:xfrm>
            <a:off x="9068933"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9001192"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Morgan Chase used AI to analyze 12,000 commercial loan agreements in seconds</a:t>
            </a:r>
            <a:endParaRPr sz="3200" b="0" i="0" u="none" strike="noStrike" cap="none">
              <a:solidFill>
                <a:schemeClr val="dk1"/>
              </a:solidFill>
              <a:latin typeface="Calibri"/>
              <a:ea typeface="Calibri"/>
              <a:cs typeface="Calibri"/>
              <a:sym typeface="Calibri"/>
            </a:endParaRPr>
          </a:p>
        </p:txBody>
      </p:sp>
      <p:sp>
        <p:nvSpPr>
          <p:cNvPr id="282" name="Google Shape;282;p8"/>
          <p:cNvSpPr/>
          <p:nvPr/>
        </p:nvSpPr>
        <p:spPr>
          <a:xfrm>
            <a:off x="15178397"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16194524" y="5511800"/>
            <a:ext cx="2908664"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16194524" y="5511800"/>
            <a:ext cx="3450598"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50%</a:t>
            </a:r>
            <a:endParaRPr sz="12800" b="0" i="0" u="none" strike="noStrike" cap="none">
              <a:solidFill>
                <a:schemeClr val="dk1"/>
              </a:solidFill>
              <a:latin typeface="Calibri"/>
              <a:ea typeface="Calibri"/>
              <a:cs typeface="Calibri"/>
              <a:sym typeface="Calibri"/>
            </a:endParaRPr>
          </a:p>
        </p:txBody>
      </p:sp>
      <p:sp>
        <p:nvSpPr>
          <p:cNvPr id="285" name="Google Shape;285;p8"/>
          <p:cNvSpPr/>
          <p:nvPr/>
        </p:nvSpPr>
        <p:spPr>
          <a:xfrm>
            <a:off x="15178397"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15110655"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use of AI in fraud detection has led to a 50% reduction in false positives</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1"/>
        <p:cNvGrpSpPr/>
        <p:nvPr/>
      </p:nvGrpSpPr>
      <p:grpSpPr>
        <a:xfrm>
          <a:off x="0" y="0"/>
          <a:ext cx="0" cy="0"/>
          <a:chOff x="0" y="0"/>
          <a:chExt cx="0" cy="0"/>
        </a:xfrm>
      </p:grpSpPr>
      <p:pic>
        <p:nvPicPr>
          <p:cNvPr id="292" name="Google Shape;292;p9"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293" name="Google Shape;293;p9"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294" name="Google Shape;294;p9"/>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5" name="Google Shape;295;p9"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296" name="Google Shape;296;p9"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297" name="Google Shape;297;p9"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298" name="Google Shape;298;p9"/>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MANUFACTURING</a:t>
            </a:r>
            <a:endParaRPr sz="8000" b="0" i="0" u="none" strike="noStrike" cap="none">
              <a:solidFill>
                <a:schemeClr val="dk1"/>
              </a:solidFill>
              <a:latin typeface="Calibri"/>
              <a:ea typeface="Calibri"/>
              <a:cs typeface="Calibri"/>
              <a:sym typeface="Calibri"/>
            </a:endParaRPr>
          </a:p>
        </p:txBody>
      </p:sp>
      <p:pic>
        <p:nvPicPr>
          <p:cNvPr id="299" name="Google Shape;299;p9" descr=" "/>
          <p:cNvPicPr preferRelativeResize="0"/>
          <p:nvPr/>
        </p:nvPicPr>
        <p:blipFill rotWithShape="1">
          <a:blip r:embed="rId8">
            <a:alphaModFix/>
          </a:blip>
          <a:srcRect/>
          <a:stretch/>
        </p:blipFill>
        <p:spPr>
          <a:xfrm>
            <a:off x="3010276" y="2768600"/>
            <a:ext cx="18366496" cy="9258300"/>
          </a:xfrm>
          <a:prstGeom prst="rect">
            <a:avLst/>
          </a:prstGeom>
          <a:noFill/>
          <a:ln>
            <a:noFill/>
          </a:ln>
        </p:spPr>
      </p:pic>
      <p:sp>
        <p:nvSpPr>
          <p:cNvPr id="300" name="Google Shape;300;p9"/>
          <p:cNvSpPr/>
          <p:nvPr/>
        </p:nvSpPr>
        <p:spPr>
          <a:xfrm>
            <a:off x="3010276" y="2768600"/>
            <a:ext cx="18366496"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3010276" y="2768600"/>
            <a:ext cx="1308264"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3010276" y="2768600"/>
            <a:ext cx="1308264"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3010276" y="2952750"/>
            <a:ext cx="152419" cy="152400"/>
          </a:xfrm>
          <a:prstGeom prst="ellipse">
            <a:avLst/>
          </a:prstGeom>
          <a:solidFill>
            <a:srgbClr val="9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3264308" y="2768600"/>
            <a:ext cx="1189715"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Item 2</a:t>
            </a:r>
            <a:endParaRPr sz="3200" b="0" i="0" u="none" strike="noStrike" cap="none">
              <a:solidFill>
                <a:schemeClr val="dk1"/>
              </a:solidFill>
              <a:latin typeface="Calibri"/>
              <a:ea typeface="Calibri"/>
              <a:cs typeface="Calibri"/>
              <a:sym typeface="Calibri"/>
            </a:endParaRPr>
          </a:p>
        </p:txBody>
      </p:sp>
      <p:sp>
        <p:nvSpPr>
          <p:cNvPr id="305" name="Google Shape;305;p9"/>
          <p:cNvSpPr/>
          <p:nvPr/>
        </p:nvSpPr>
        <p:spPr>
          <a:xfrm>
            <a:off x="4521765" y="2768600"/>
            <a:ext cx="1320965"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4521765" y="2768600"/>
            <a:ext cx="1320965"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4521765" y="2952750"/>
            <a:ext cx="152419" cy="15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4775797" y="2768600"/>
            <a:ext cx="1202417"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Item 3</a:t>
            </a:r>
            <a:endParaRPr sz="3200" b="0" i="0" u="none" strike="noStrike" cap="none">
              <a:solidFill>
                <a:schemeClr val="dk1"/>
              </a:solidFill>
              <a:latin typeface="Calibri"/>
              <a:ea typeface="Calibri"/>
              <a:cs typeface="Calibri"/>
              <a:sym typeface="Calibri"/>
            </a:endParaRPr>
          </a:p>
        </p:txBody>
      </p:sp>
      <p:pic>
        <p:nvPicPr>
          <p:cNvPr id="309" name="Google Shape;309;p9" descr=" "/>
          <p:cNvPicPr preferRelativeResize="0"/>
          <p:nvPr/>
        </p:nvPicPr>
        <p:blipFill rotWithShape="1">
          <a:blip r:embed="rId9">
            <a:alphaModFix/>
          </a:blip>
          <a:srcRect/>
          <a:stretch/>
        </p:blipFill>
        <p:spPr>
          <a:xfrm>
            <a:off x="3010276" y="3492500"/>
            <a:ext cx="18366496" cy="8534400"/>
          </a:xfrm>
          <a:prstGeom prst="rect">
            <a:avLst/>
          </a:prstGeom>
          <a:noFill/>
          <a:ln>
            <a:noFill/>
          </a:ln>
        </p:spPr>
      </p:pic>
      <p:sp>
        <p:nvSpPr>
          <p:cNvPr id="310" name="Google Shape;310;p9"/>
          <p:cNvSpPr/>
          <p:nvPr/>
        </p:nvSpPr>
        <p:spPr>
          <a:xfrm>
            <a:off x="3010276" y="3492500"/>
            <a:ext cx="18366496" cy="830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3010276" y="34925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2874793" y="34925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12</a:t>
            </a:r>
            <a:endParaRPr sz="3200" b="0" i="0" u="none" strike="noStrike" cap="none">
              <a:solidFill>
                <a:schemeClr val="dk1"/>
              </a:solidFill>
              <a:latin typeface="Calibri"/>
              <a:ea typeface="Calibri"/>
              <a:cs typeface="Calibri"/>
              <a:sym typeface="Calibri"/>
            </a:endParaRPr>
          </a:p>
        </p:txBody>
      </p:sp>
      <p:pic>
        <p:nvPicPr>
          <p:cNvPr id="313" name="Google Shape;313;p9" descr=" "/>
          <p:cNvPicPr preferRelativeResize="0"/>
          <p:nvPr/>
        </p:nvPicPr>
        <p:blipFill rotWithShape="1">
          <a:blip r:embed="rId10">
            <a:alphaModFix/>
          </a:blip>
          <a:srcRect/>
          <a:stretch/>
        </p:blipFill>
        <p:spPr>
          <a:xfrm>
            <a:off x="3619952" y="3797300"/>
            <a:ext cx="17756819" cy="1"/>
          </a:xfrm>
          <a:prstGeom prst="rect">
            <a:avLst/>
          </a:prstGeom>
          <a:noFill/>
          <a:ln>
            <a:noFill/>
          </a:ln>
        </p:spPr>
      </p:pic>
      <p:pic>
        <p:nvPicPr>
          <p:cNvPr id="314" name="Google Shape;314;p9" descr=" "/>
          <p:cNvPicPr preferRelativeResize="0"/>
          <p:nvPr/>
        </p:nvPicPr>
        <p:blipFill rotWithShape="1">
          <a:blip r:embed="rId11">
            <a:alphaModFix/>
          </a:blip>
          <a:srcRect/>
          <a:stretch/>
        </p:blipFill>
        <p:spPr>
          <a:xfrm>
            <a:off x="3619952" y="3784600"/>
            <a:ext cx="17756819" cy="12700"/>
          </a:xfrm>
          <a:prstGeom prst="rect">
            <a:avLst/>
          </a:prstGeom>
          <a:noFill/>
          <a:ln>
            <a:noFill/>
          </a:ln>
        </p:spPr>
      </p:pic>
      <p:sp>
        <p:nvSpPr>
          <p:cNvPr id="315" name="Google Shape;315;p9"/>
          <p:cNvSpPr/>
          <p:nvPr/>
        </p:nvSpPr>
        <p:spPr>
          <a:xfrm>
            <a:off x="3010276" y="47752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2874793" y="47752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10</a:t>
            </a:r>
            <a:endParaRPr sz="3200" b="0" i="0" u="none" strike="noStrike" cap="none">
              <a:solidFill>
                <a:schemeClr val="dk1"/>
              </a:solidFill>
              <a:latin typeface="Calibri"/>
              <a:ea typeface="Calibri"/>
              <a:cs typeface="Calibri"/>
              <a:sym typeface="Calibri"/>
            </a:endParaRPr>
          </a:p>
        </p:txBody>
      </p:sp>
      <p:pic>
        <p:nvPicPr>
          <p:cNvPr id="317" name="Google Shape;317;p9" descr=" "/>
          <p:cNvPicPr preferRelativeResize="0"/>
          <p:nvPr/>
        </p:nvPicPr>
        <p:blipFill rotWithShape="1">
          <a:blip r:embed="rId10">
            <a:alphaModFix/>
          </a:blip>
          <a:srcRect/>
          <a:stretch/>
        </p:blipFill>
        <p:spPr>
          <a:xfrm>
            <a:off x="3619952" y="5080000"/>
            <a:ext cx="17756819" cy="1"/>
          </a:xfrm>
          <a:prstGeom prst="rect">
            <a:avLst/>
          </a:prstGeom>
          <a:noFill/>
          <a:ln>
            <a:noFill/>
          </a:ln>
        </p:spPr>
      </p:pic>
      <p:pic>
        <p:nvPicPr>
          <p:cNvPr id="318" name="Google Shape;318;p9" descr=" "/>
          <p:cNvPicPr preferRelativeResize="0"/>
          <p:nvPr/>
        </p:nvPicPr>
        <p:blipFill rotWithShape="1">
          <a:blip r:embed="rId11">
            <a:alphaModFix/>
          </a:blip>
          <a:srcRect/>
          <a:stretch/>
        </p:blipFill>
        <p:spPr>
          <a:xfrm>
            <a:off x="3619952" y="5067300"/>
            <a:ext cx="17756819" cy="12700"/>
          </a:xfrm>
          <a:prstGeom prst="rect">
            <a:avLst/>
          </a:prstGeom>
          <a:noFill/>
          <a:ln>
            <a:noFill/>
          </a:ln>
        </p:spPr>
      </p:pic>
      <p:sp>
        <p:nvSpPr>
          <p:cNvPr id="319" name="Google Shape;319;p9"/>
          <p:cNvSpPr/>
          <p:nvPr/>
        </p:nvSpPr>
        <p:spPr>
          <a:xfrm>
            <a:off x="3010276" y="60579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2874793" y="60579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8</a:t>
            </a:r>
            <a:endParaRPr sz="3200" b="0" i="0" u="none" strike="noStrike" cap="none">
              <a:solidFill>
                <a:schemeClr val="dk1"/>
              </a:solidFill>
              <a:latin typeface="Calibri"/>
              <a:ea typeface="Calibri"/>
              <a:cs typeface="Calibri"/>
              <a:sym typeface="Calibri"/>
            </a:endParaRPr>
          </a:p>
        </p:txBody>
      </p:sp>
      <p:pic>
        <p:nvPicPr>
          <p:cNvPr id="321" name="Google Shape;321;p9" descr=" "/>
          <p:cNvPicPr preferRelativeResize="0"/>
          <p:nvPr/>
        </p:nvPicPr>
        <p:blipFill rotWithShape="1">
          <a:blip r:embed="rId10">
            <a:alphaModFix/>
          </a:blip>
          <a:srcRect/>
          <a:stretch/>
        </p:blipFill>
        <p:spPr>
          <a:xfrm>
            <a:off x="3619952" y="6362700"/>
            <a:ext cx="17756819" cy="1"/>
          </a:xfrm>
          <a:prstGeom prst="rect">
            <a:avLst/>
          </a:prstGeom>
          <a:noFill/>
          <a:ln>
            <a:noFill/>
          </a:ln>
        </p:spPr>
      </p:pic>
      <p:pic>
        <p:nvPicPr>
          <p:cNvPr id="322" name="Google Shape;322;p9" descr=" "/>
          <p:cNvPicPr preferRelativeResize="0"/>
          <p:nvPr/>
        </p:nvPicPr>
        <p:blipFill rotWithShape="1">
          <a:blip r:embed="rId11">
            <a:alphaModFix/>
          </a:blip>
          <a:srcRect/>
          <a:stretch/>
        </p:blipFill>
        <p:spPr>
          <a:xfrm>
            <a:off x="3619952" y="6350000"/>
            <a:ext cx="17756819" cy="12700"/>
          </a:xfrm>
          <a:prstGeom prst="rect">
            <a:avLst/>
          </a:prstGeom>
          <a:noFill/>
          <a:ln>
            <a:noFill/>
          </a:ln>
        </p:spPr>
      </p:pic>
      <p:sp>
        <p:nvSpPr>
          <p:cNvPr id="323" name="Google Shape;323;p9"/>
          <p:cNvSpPr/>
          <p:nvPr/>
        </p:nvSpPr>
        <p:spPr>
          <a:xfrm>
            <a:off x="3010276" y="73406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2874793" y="73406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6</a:t>
            </a:r>
            <a:endParaRPr sz="3200" b="0" i="0" u="none" strike="noStrike" cap="none">
              <a:solidFill>
                <a:schemeClr val="dk1"/>
              </a:solidFill>
              <a:latin typeface="Calibri"/>
              <a:ea typeface="Calibri"/>
              <a:cs typeface="Calibri"/>
              <a:sym typeface="Calibri"/>
            </a:endParaRPr>
          </a:p>
        </p:txBody>
      </p:sp>
      <p:pic>
        <p:nvPicPr>
          <p:cNvPr id="325" name="Google Shape;325;p9" descr=" "/>
          <p:cNvPicPr preferRelativeResize="0"/>
          <p:nvPr/>
        </p:nvPicPr>
        <p:blipFill rotWithShape="1">
          <a:blip r:embed="rId10">
            <a:alphaModFix/>
          </a:blip>
          <a:srcRect/>
          <a:stretch/>
        </p:blipFill>
        <p:spPr>
          <a:xfrm>
            <a:off x="3619952" y="7645400"/>
            <a:ext cx="17756819" cy="1"/>
          </a:xfrm>
          <a:prstGeom prst="rect">
            <a:avLst/>
          </a:prstGeom>
          <a:noFill/>
          <a:ln>
            <a:noFill/>
          </a:ln>
        </p:spPr>
      </p:pic>
      <p:pic>
        <p:nvPicPr>
          <p:cNvPr id="326" name="Google Shape;326;p9" descr=" "/>
          <p:cNvPicPr preferRelativeResize="0"/>
          <p:nvPr/>
        </p:nvPicPr>
        <p:blipFill rotWithShape="1">
          <a:blip r:embed="rId11">
            <a:alphaModFix/>
          </a:blip>
          <a:srcRect/>
          <a:stretch/>
        </p:blipFill>
        <p:spPr>
          <a:xfrm>
            <a:off x="3619952" y="7632700"/>
            <a:ext cx="17756819" cy="12700"/>
          </a:xfrm>
          <a:prstGeom prst="rect">
            <a:avLst/>
          </a:prstGeom>
          <a:noFill/>
          <a:ln>
            <a:noFill/>
          </a:ln>
        </p:spPr>
      </p:pic>
      <p:sp>
        <p:nvSpPr>
          <p:cNvPr id="327" name="Google Shape;327;p9"/>
          <p:cNvSpPr/>
          <p:nvPr/>
        </p:nvSpPr>
        <p:spPr>
          <a:xfrm>
            <a:off x="3010276" y="86233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2874793" y="86233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4</a:t>
            </a:r>
            <a:endParaRPr sz="3200" b="0" i="0" u="none" strike="noStrike" cap="none">
              <a:solidFill>
                <a:schemeClr val="dk1"/>
              </a:solidFill>
              <a:latin typeface="Calibri"/>
              <a:ea typeface="Calibri"/>
              <a:cs typeface="Calibri"/>
              <a:sym typeface="Calibri"/>
            </a:endParaRPr>
          </a:p>
        </p:txBody>
      </p:sp>
      <p:pic>
        <p:nvPicPr>
          <p:cNvPr id="329" name="Google Shape;329;p9" descr=" "/>
          <p:cNvPicPr preferRelativeResize="0"/>
          <p:nvPr/>
        </p:nvPicPr>
        <p:blipFill rotWithShape="1">
          <a:blip r:embed="rId10">
            <a:alphaModFix/>
          </a:blip>
          <a:srcRect/>
          <a:stretch/>
        </p:blipFill>
        <p:spPr>
          <a:xfrm>
            <a:off x="3619952" y="8928100"/>
            <a:ext cx="17756819" cy="1"/>
          </a:xfrm>
          <a:prstGeom prst="rect">
            <a:avLst/>
          </a:prstGeom>
          <a:noFill/>
          <a:ln>
            <a:noFill/>
          </a:ln>
        </p:spPr>
      </p:pic>
      <p:pic>
        <p:nvPicPr>
          <p:cNvPr id="330" name="Google Shape;330;p9" descr=" "/>
          <p:cNvPicPr preferRelativeResize="0"/>
          <p:nvPr/>
        </p:nvPicPr>
        <p:blipFill rotWithShape="1">
          <a:blip r:embed="rId11">
            <a:alphaModFix/>
          </a:blip>
          <a:srcRect/>
          <a:stretch/>
        </p:blipFill>
        <p:spPr>
          <a:xfrm>
            <a:off x="3619952" y="8915400"/>
            <a:ext cx="17756819" cy="12700"/>
          </a:xfrm>
          <a:prstGeom prst="rect">
            <a:avLst/>
          </a:prstGeom>
          <a:noFill/>
          <a:ln>
            <a:noFill/>
          </a:ln>
        </p:spPr>
      </p:pic>
      <p:sp>
        <p:nvSpPr>
          <p:cNvPr id="331" name="Google Shape;331;p9"/>
          <p:cNvSpPr/>
          <p:nvPr/>
        </p:nvSpPr>
        <p:spPr>
          <a:xfrm>
            <a:off x="3010276" y="99060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2874793" y="99060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2</a:t>
            </a:r>
            <a:endParaRPr sz="3200" b="0" i="0" u="none" strike="noStrike" cap="none">
              <a:solidFill>
                <a:schemeClr val="dk1"/>
              </a:solidFill>
              <a:latin typeface="Calibri"/>
              <a:ea typeface="Calibri"/>
              <a:cs typeface="Calibri"/>
              <a:sym typeface="Calibri"/>
            </a:endParaRPr>
          </a:p>
        </p:txBody>
      </p:sp>
      <p:pic>
        <p:nvPicPr>
          <p:cNvPr id="333" name="Google Shape;333;p9" descr=" "/>
          <p:cNvPicPr preferRelativeResize="0"/>
          <p:nvPr/>
        </p:nvPicPr>
        <p:blipFill rotWithShape="1">
          <a:blip r:embed="rId10">
            <a:alphaModFix/>
          </a:blip>
          <a:srcRect/>
          <a:stretch/>
        </p:blipFill>
        <p:spPr>
          <a:xfrm>
            <a:off x="3619952" y="10210800"/>
            <a:ext cx="17756819" cy="1"/>
          </a:xfrm>
          <a:prstGeom prst="rect">
            <a:avLst/>
          </a:prstGeom>
          <a:noFill/>
          <a:ln>
            <a:noFill/>
          </a:ln>
        </p:spPr>
      </p:pic>
      <p:pic>
        <p:nvPicPr>
          <p:cNvPr id="334" name="Google Shape;334;p9" descr=" "/>
          <p:cNvPicPr preferRelativeResize="0"/>
          <p:nvPr/>
        </p:nvPicPr>
        <p:blipFill rotWithShape="1">
          <a:blip r:embed="rId11">
            <a:alphaModFix/>
          </a:blip>
          <a:srcRect/>
          <a:stretch/>
        </p:blipFill>
        <p:spPr>
          <a:xfrm>
            <a:off x="3619952" y="10198100"/>
            <a:ext cx="17756819" cy="12700"/>
          </a:xfrm>
          <a:prstGeom prst="rect">
            <a:avLst/>
          </a:prstGeom>
          <a:noFill/>
          <a:ln>
            <a:noFill/>
          </a:ln>
        </p:spPr>
      </p:pic>
      <p:sp>
        <p:nvSpPr>
          <p:cNvPr id="335" name="Google Shape;335;p9"/>
          <p:cNvSpPr/>
          <p:nvPr/>
        </p:nvSpPr>
        <p:spPr>
          <a:xfrm>
            <a:off x="3010276" y="111887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2874793" y="111887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0</a:t>
            </a:r>
            <a:endParaRPr sz="3200" b="0" i="0" u="none" strike="noStrike" cap="none">
              <a:solidFill>
                <a:schemeClr val="dk1"/>
              </a:solidFill>
              <a:latin typeface="Calibri"/>
              <a:ea typeface="Calibri"/>
              <a:cs typeface="Calibri"/>
              <a:sym typeface="Calibri"/>
            </a:endParaRPr>
          </a:p>
        </p:txBody>
      </p:sp>
      <p:pic>
        <p:nvPicPr>
          <p:cNvPr id="337" name="Google Shape;337;p9" descr=" "/>
          <p:cNvPicPr preferRelativeResize="0"/>
          <p:nvPr/>
        </p:nvPicPr>
        <p:blipFill rotWithShape="1">
          <a:blip r:embed="rId12">
            <a:alphaModFix/>
          </a:blip>
          <a:srcRect/>
          <a:stretch/>
        </p:blipFill>
        <p:spPr>
          <a:xfrm>
            <a:off x="3619952" y="11696700"/>
            <a:ext cx="17756819" cy="101600"/>
          </a:xfrm>
          <a:prstGeom prst="rect">
            <a:avLst/>
          </a:prstGeom>
          <a:noFill/>
          <a:ln>
            <a:noFill/>
          </a:ln>
        </p:spPr>
      </p:pic>
      <p:pic>
        <p:nvPicPr>
          <p:cNvPr id="338" name="Google Shape;338;p9" descr=" "/>
          <p:cNvPicPr preferRelativeResize="0"/>
          <p:nvPr/>
        </p:nvPicPr>
        <p:blipFill rotWithShape="1">
          <a:blip r:embed="rId13">
            <a:alphaModFix/>
          </a:blip>
          <a:srcRect/>
          <a:stretch/>
        </p:blipFill>
        <p:spPr>
          <a:xfrm>
            <a:off x="3619952" y="11696700"/>
            <a:ext cx="17756819" cy="12700"/>
          </a:xfrm>
          <a:prstGeom prst="rect">
            <a:avLst/>
          </a:prstGeom>
          <a:noFill/>
          <a:ln>
            <a:noFill/>
          </a:ln>
        </p:spPr>
      </p:pic>
      <p:pic>
        <p:nvPicPr>
          <p:cNvPr id="339" name="Google Shape;339;p9" descr=" "/>
          <p:cNvPicPr preferRelativeResize="0"/>
          <p:nvPr/>
        </p:nvPicPr>
        <p:blipFill rotWithShape="1">
          <a:blip r:embed="rId14">
            <a:alphaModFix/>
          </a:blip>
          <a:srcRect/>
          <a:stretch/>
        </p:blipFill>
        <p:spPr>
          <a:xfrm>
            <a:off x="3619952" y="11696700"/>
            <a:ext cx="12702" cy="101600"/>
          </a:xfrm>
          <a:prstGeom prst="rect">
            <a:avLst/>
          </a:prstGeom>
          <a:noFill/>
          <a:ln>
            <a:noFill/>
          </a:ln>
        </p:spPr>
      </p:pic>
      <p:pic>
        <p:nvPicPr>
          <p:cNvPr id="340" name="Google Shape;340;p9" descr=" "/>
          <p:cNvPicPr preferRelativeResize="0"/>
          <p:nvPr/>
        </p:nvPicPr>
        <p:blipFill rotWithShape="1">
          <a:blip r:embed="rId14">
            <a:alphaModFix/>
          </a:blip>
          <a:srcRect/>
          <a:stretch/>
        </p:blipFill>
        <p:spPr>
          <a:xfrm>
            <a:off x="21364070" y="11696700"/>
            <a:ext cx="12702" cy="101600"/>
          </a:xfrm>
          <a:prstGeom prst="rect">
            <a:avLst/>
          </a:prstGeom>
          <a:noFill/>
          <a:ln>
            <a:noFill/>
          </a:ln>
        </p:spPr>
      </p:pic>
      <p:sp>
        <p:nvSpPr>
          <p:cNvPr id="341" name="Google Shape;341;p9"/>
          <p:cNvSpPr/>
          <p:nvPr/>
        </p:nvSpPr>
        <p:spPr>
          <a:xfrm>
            <a:off x="3619952" y="3492500"/>
            <a:ext cx="17756819" cy="853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2" name="Google Shape;342;p9" descr=" "/>
          <p:cNvPicPr preferRelativeResize="0"/>
          <p:nvPr/>
        </p:nvPicPr>
        <p:blipFill rotWithShape="1">
          <a:blip r:embed="rId15">
            <a:alphaModFix/>
          </a:blip>
          <a:srcRect/>
          <a:stretch/>
        </p:blipFill>
        <p:spPr>
          <a:xfrm>
            <a:off x="3619952" y="3492500"/>
            <a:ext cx="2536689" cy="8534400"/>
          </a:xfrm>
          <a:prstGeom prst="rect">
            <a:avLst/>
          </a:prstGeom>
          <a:noFill/>
          <a:ln>
            <a:noFill/>
          </a:ln>
        </p:spPr>
      </p:pic>
      <p:sp>
        <p:nvSpPr>
          <p:cNvPr id="343" name="Google Shape;343;p9"/>
          <p:cNvSpPr/>
          <p:nvPr/>
        </p:nvSpPr>
        <p:spPr>
          <a:xfrm>
            <a:off x="4441322"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2015</a:t>
            </a:r>
            <a:endParaRPr sz="3200" b="0" i="0" u="none" strike="noStrike" cap="none">
              <a:solidFill>
                <a:schemeClr val="dk1"/>
              </a:solidFill>
              <a:latin typeface="Calibri"/>
              <a:ea typeface="Calibri"/>
              <a:cs typeface="Calibri"/>
              <a:sym typeface="Calibri"/>
            </a:endParaRPr>
          </a:p>
        </p:txBody>
      </p:sp>
      <p:pic>
        <p:nvPicPr>
          <p:cNvPr id="344" name="Google Shape;344;p9" descr=" "/>
          <p:cNvPicPr preferRelativeResize="0"/>
          <p:nvPr/>
        </p:nvPicPr>
        <p:blipFill rotWithShape="1">
          <a:blip r:embed="rId14">
            <a:alphaModFix/>
          </a:blip>
          <a:srcRect/>
          <a:stretch/>
        </p:blipFill>
        <p:spPr>
          <a:xfrm>
            <a:off x="3619952" y="11696700"/>
            <a:ext cx="12702" cy="101600"/>
          </a:xfrm>
          <a:prstGeom prst="rect">
            <a:avLst/>
          </a:prstGeom>
          <a:noFill/>
          <a:ln>
            <a:noFill/>
          </a:ln>
        </p:spPr>
      </p:pic>
      <p:pic>
        <p:nvPicPr>
          <p:cNvPr id="345" name="Google Shape;345;p9" descr=" "/>
          <p:cNvPicPr preferRelativeResize="0"/>
          <p:nvPr/>
        </p:nvPicPr>
        <p:blipFill rotWithShape="1">
          <a:blip r:embed="rId16">
            <a:alphaModFix/>
          </a:blip>
          <a:srcRect/>
          <a:stretch/>
        </p:blipFill>
        <p:spPr>
          <a:xfrm>
            <a:off x="6156642" y="3492500"/>
            <a:ext cx="2536689" cy="8534400"/>
          </a:xfrm>
          <a:prstGeom prst="rect">
            <a:avLst/>
          </a:prstGeom>
          <a:noFill/>
          <a:ln>
            <a:noFill/>
          </a:ln>
        </p:spPr>
      </p:pic>
      <p:sp>
        <p:nvSpPr>
          <p:cNvPr id="346" name="Google Shape;346;p9"/>
          <p:cNvSpPr/>
          <p:nvPr/>
        </p:nvSpPr>
        <p:spPr>
          <a:xfrm>
            <a:off x="6978011"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2016</a:t>
            </a:r>
            <a:endParaRPr sz="3200" b="0" i="0" u="none" strike="noStrike" cap="none">
              <a:solidFill>
                <a:schemeClr val="dk1"/>
              </a:solidFill>
              <a:latin typeface="Calibri"/>
              <a:ea typeface="Calibri"/>
              <a:cs typeface="Calibri"/>
              <a:sym typeface="Calibri"/>
            </a:endParaRPr>
          </a:p>
        </p:txBody>
      </p:sp>
      <p:pic>
        <p:nvPicPr>
          <p:cNvPr id="347" name="Google Shape;347;p9" descr=" "/>
          <p:cNvPicPr preferRelativeResize="0"/>
          <p:nvPr/>
        </p:nvPicPr>
        <p:blipFill rotWithShape="1">
          <a:blip r:embed="rId17">
            <a:alphaModFix/>
          </a:blip>
          <a:srcRect/>
          <a:stretch/>
        </p:blipFill>
        <p:spPr>
          <a:xfrm>
            <a:off x="6156642" y="11696700"/>
            <a:ext cx="12702" cy="101600"/>
          </a:xfrm>
          <a:prstGeom prst="rect">
            <a:avLst/>
          </a:prstGeom>
          <a:noFill/>
          <a:ln>
            <a:noFill/>
          </a:ln>
        </p:spPr>
      </p:pic>
      <p:pic>
        <p:nvPicPr>
          <p:cNvPr id="348" name="Google Shape;348;p9" descr=" "/>
          <p:cNvPicPr preferRelativeResize="0"/>
          <p:nvPr/>
        </p:nvPicPr>
        <p:blipFill rotWithShape="1">
          <a:blip r:embed="rId16">
            <a:alphaModFix/>
          </a:blip>
          <a:srcRect/>
          <a:stretch/>
        </p:blipFill>
        <p:spPr>
          <a:xfrm>
            <a:off x="8693328" y="3492500"/>
            <a:ext cx="2536689" cy="8534400"/>
          </a:xfrm>
          <a:prstGeom prst="rect">
            <a:avLst/>
          </a:prstGeom>
          <a:noFill/>
          <a:ln>
            <a:noFill/>
          </a:ln>
        </p:spPr>
      </p:pic>
      <p:sp>
        <p:nvSpPr>
          <p:cNvPr id="349" name="Google Shape;349;p9"/>
          <p:cNvSpPr/>
          <p:nvPr/>
        </p:nvSpPr>
        <p:spPr>
          <a:xfrm>
            <a:off x="9540101" y="11823700"/>
            <a:ext cx="834071"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2017</a:t>
            </a:r>
            <a:endParaRPr sz="3200" b="0" i="0" u="none" strike="noStrike" cap="none">
              <a:solidFill>
                <a:schemeClr val="dk1"/>
              </a:solidFill>
              <a:latin typeface="Calibri"/>
              <a:ea typeface="Calibri"/>
              <a:cs typeface="Calibri"/>
              <a:sym typeface="Calibri"/>
            </a:endParaRPr>
          </a:p>
        </p:txBody>
      </p:sp>
      <p:pic>
        <p:nvPicPr>
          <p:cNvPr id="350" name="Google Shape;350;p9" descr=" "/>
          <p:cNvPicPr preferRelativeResize="0"/>
          <p:nvPr/>
        </p:nvPicPr>
        <p:blipFill rotWithShape="1">
          <a:blip r:embed="rId18">
            <a:alphaModFix/>
          </a:blip>
          <a:srcRect/>
          <a:stretch/>
        </p:blipFill>
        <p:spPr>
          <a:xfrm>
            <a:off x="8693328" y="11696700"/>
            <a:ext cx="12702" cy="101600"/>
          </a:xfrm>
          <a:prstGeom prst="rect">
            <a:avLst/>
          </a:prstGeom>
          <a:noFill/>
          <a:ln>
            <a:noFill/>
          </a:ln>
        </p:spPr>
      </p:pic>
      <p:pic>
        <p:nvPicPr>
          <p:cNvPr id="351" name="Google Shape;351;p9" descr=" "/>
          <p:cNvPicPr preferRelativeResize="0"/>
          <p:nvPr/>
        </p:nvPicPr>
        <p:blipFill rotWithShape="1">
          <a:blip r:embed="rId15">
            <a:alphaModFix/>
          </a:blip>
          <a:srcRect/>
          <a:stretch/>
        </p:blipFill>
        <p:spPr>
          <a:xfrm>
            <a:off x="11230017" y="3492500"/>
            <a:ext cx="2536689" cy="8534400"/>
          </a:xfrm>
          <a:prstGeom prst="rect">
            <a:avLst/>
          </a:prstGeom>
          <a:noFill/>
          <a:ln>
            <a:noFill/>
          </a:ln>
        </p:spPr>
      </p:pic>
      <p:sp>
        <p:nvSpPr>
          <p:cNvPr id="352" name="Google Shape;352;p9"/>
          <p:cNvSpPr/>
          <p:nvPr/>
        </p:nvSpPr>
        <p:spPr>
          <a:xfrm>
            <a:off x="12051387" y="11823700"/>
            <a:ext cx="884877"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2018</a:t>
            </a:r>
            <a:endParaRPr sz="3200" b="0" i="0" u="none" strike="noStrike" cap="none">
              <a:solidFill>
                <a:schemeClr val="dk1"/>
              </a:solidFill>
              <a:latin typeface="Calibri"/>
              <a:ea typeface="Calibri"/>
              <a:cs typeface="Calibri"/>
              <a:sym typeface="Calibri"/>
            </a:endParaRPr>
          </a:p>
        </p:txBody>
      </p:sp>
      <p:pic>
        <p:nvPicPr>
          <p:cNvPr id="353" name="Google Shape;353;p9" descr=" "/>
          <p:cNvPicPr preferRelativeResize="0"/>
          <p:nvPr/>
        </p:nvPicPr>
        <p:blipFill rotWithShape="1">
          <a:blip r:embed="rId19">
            <a:alphaModFix/>
          </a:blip>
          <a:srcRect/>
          <a:stretch/>
        </p:blipFill>
        <p:spPr>
          <a:xfrm>
            <a:off x="11230017" y="11696700"/>
            <a:ext cx="12702" cy="101600"/>
          </a:xfrm>
          <a:prstGeom prst="rect">
            <a:avLst/>
          </a:prstGeom>
          <a:noFill/>
          <a:ln>
            <a:noFill/>
          </a:ln>
        </p:spPr>
      </p:pic>
      <p:pic>
        <p:nvPicPr>
          <p:cNvPr id="354" name="Google Shape;354;p9" descr=" "/>
          <p:cNvPicPr preferRelativeResize="0"/>
          <p:nvPr/>
        </p:nvPicPr>
        <p:blipFill rotWithShape="1">
          <a:blip r:embed="rId16">
            <a:alphaModFix/>
          </a:blip>
          <a:srcRect/>
          <a:stretch/>
        </p:blipFill>
        <p:spPr>
          <a:xfrm>
            <a:off x="13766707" y="3492500"/>
            <a:ext cx="2536689" cy="8534400"/>
          </a:xfrm>
          <a:prstGeom prst="rect">
            <a:avLst/>
          </a:prstGeom>
          <a:noFill/>
          <a:ln>
            <a:noFill/>
          </a:ln>
        </p:spPr>
      </p:pic>
      <p:sp>
        <p:nvSpPr>
          <p:cNvPr id="355" name="Google Shape;355;p9"/>
          <p:cNvSpPr/>
          <p:nvPr/>
        </p:nvSpPr>
        <p:spPr>
          <a:xfrm>
            <a:off x="14588076"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2019</a:t>
            </a:r>
            <a:endParaRPr sz="3200" b="0" i="0" u="none" strike="noStrike" cap="none">
              <a:solidFill>
                <a:schemeClr val="dk1"/>
              </a:solidFill>
              <a:latin typeface="Calibri"/>
              <a:ea typeface="Calibri"/>
              <a:cs typeface="Calibri"/>
              <a:sym typeface="Calibri"/>
            </a:endParaRPr>
          </a:p>
        </p:txBody>
      </p:sp>
      <p:pic>
        <p:nvPicPr>
          <p:cNvPr id="356" name="Google Shape;356;p9" descr=" "/>
          <p:cNvPicPr preferRelativeResize="0"/>
          <p:nvPr/>
        </p:nvPicPr>
        <p:blipFill rotWithShape="1">
          <a:blip r:embed="rId20">
            <a:alphaModFix/>
          </a:blip>
          <a:srcRect/>
          <a:stretch/>
        </p:blipFill>
        <p:spPr>
          <a:xfrm>
            <a:off x="13766707" y="11696700"/>
            <a:ext cx="12702" cy="101600"/>
          </a:xfrm>
          <a:prstGeom prst="rect">
            <a:avLst/>
          </a:prstGeom>
          <a:noFill/>
          <a:ln>
            <a:noFill/>
          </a:ln>
        </p:spPr>
      </p:pic>
      <p:pic>
        <p:nvPicPr>
          <p:cNvPr id="357" name="Google Shape;357;p9" descr=" "/>
          <p:cNvPicPr preferRelativeResize="0"/>
          <p:nvPr/>
        </p:nvPicPr>
        <p:blipFill rotWithShape="1">
          <a:blip r:embed="rId16">
            <a:alphaModFix/>
          </a:blip>
          <a:srcRect/>
          <a:stretch/>
        </p:blipFill>
        <p:spPr>
          <a:xfrm>
            <a:off x="16303393" y="3492500"/>
            <a:ext cx="2536689" cy="8534400"/>
          </a:xfrm>
          <a:prstGeom prst="rect">
            <a:avLst/>
          </a:prstGeom>
          <a:noFill/>
          <a:ln>
            <a:noFill/>
          </a:ln>
        </p:spPr>
      </p:pic>
      <p:sp>
        <p:nvSpPr>
          <p:cNvPr id="358" name="Google Shape;358;p9"/>
          <p:cNvSpPr/>
          <p:nvPr/>
        </p:nvSpPr>
        <p:spPr>
          <a:xfrm>
            <a:off x="17086658" y="11823700"/>
            <a:ext cx="948385"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2020</a:t>
            </a:r>
            <a:endParaRPr sz="3200" b="0" i="0" u="none" strike="noStrike" cap="none">
              <a:solidFill>
                <a:schemeClr val="dk1"/>
              </a:solidFill>
              <a:latin typeface="Calibri"/>
              <a:ea typeface="Calibri"/>
              <a:cs typeface="Calibri"/>
              <a:sym typeface="Calibri"/>
            </a:endParaRPr>
          </a:p>
        </p:txBody>
      </p:sp>
      <p:pic>
        <p:nvPicPr>
          <p:cNvPr id="359" name="Google Shape;359;p9" descr=" "/>
          <p:cNvPicPr preferRelativeResize="0"/>
          <p:nvPr/>
        </p:nvPicPr>
        <p:blipFill rotWithShape="1">
          <a:blip r:embed="rId21">
            <a:alphaModFix/>
          </a:blip>
          <a:srcRect/>
          <a:stretch/>
        </p:blipFill>
        <p:spPr>
          <a:xfrm>
            <a:off x="16303393" y="11696700"/>
            <a:ext cx="12702" cy="101600"/>
          </a:xfrm>
          <a:prstGeom prst="rect">
            <a:avLst/>
          </a:prstGeom>
          <a:noFill/>
          <a:ln>
            <a:noFill/>
          </a:ln>
        </p:spPr>
      </p:pic>
      <p:pic>
        <p:nvPicPr>
          <p:cNvPr id="360" name="Google Shape;360;p9" descr=" "/>
          <p:cNvPicPr preferRelativeResize="0"/>
          <p:nvPr/>
        </p:nvPicPr>
        <p:blipFill rotWithShape="1">
          <a:blip r:embed="rId15">
            <a:alphaModFix/>
          </a:blip>
          <a:srcRect/>
          <a:stretch/>
        </p:blipFill>
        <p:spPr>
          <a:xfrm>
            <a:off x="18840082" y="3492500"/>
            <a:ext cx="2536689" cy="8534400"/>
          </a:xfrm>
          <a:prstGeom prst="rect">
            <a:avLst/>
          </a:prstGeom>
          <a:noFill/>
          <a:ln>
            <a:noFill/>
          </a:ln>
        </p:spPr>
      </p:pic>
      <p:sp>
        <p:nvSpPr>
          <p:cNvPr id="361" name="Google Shape;361;p9"/>
          <p:cNvSpPr/>
          <p:nvPr/>
        </p:nvSpPr>
        <p:spPr>
          <a:xfrm>
            <a:off x="19661452"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2021</a:t>
            </a:r>
            <a:endParaRPr sz="3200" b="0" i="0" u="none" strike="noStrike" cap="none">
              <a:solidFill>
                <a:schemeClr val="dk1"/>
              </a:solidFill>
              <a:latin typeface="Calibri"/>
              <a:ea typeface="Calibri"/>
              <a:cs typeface="Calibri"/>
              <a:sym typeface="Calibri"/>
            </a:endParaRPr>
          </a:p>
        </p:txBody>
      </p:sp>
      <p:pic>
        <p:nvPicPr>
          <p:cNvPr id="362" name="Google Shape;362;p9" descr=" "/>
          <p:cNvPicPr preferRelativeResize="0"/>
          <p:nvPr/>
        </p:nvPicPr>
        <p:blipFill rotWithShape="1">
          <a:blip r:embed="rId22">
            <a:alphaModFix/>
          </a:blip>
          <a:srcRect/>
          <a:stretch/>
        </p:blipFill>
        <p:spPr>
          <a:xfrm>
            <a:off x="18840082" y="11696700"/>
            <a:ext cx="12702" cy="101600"/>
          </a:xfrm>
          <a:prstGeom prst="rect">
            <a:avLst/>
          </a:prstGeom>
          <a:noFill/>
          <a:ln>
            <a:noFill/>
          </a:ln>
        </p:spPr>
      </p:pic>
      <p:pic>
        <p:nvPicPr>
          <p:cNvPr id="363" name="Google Shape;363;p9" descr=" "/>
          <p:cNvPicPr preferRelativeResize="0"/>
          <p:nvPr/>
        </p:nvPicPr>
        <p:blipFill rotWithShape="1">
          <a:blip r:embed="rId23">
            <a:alphaModFix/>
          </a:blip>
          <a:srcRect/>
          <a:stretch/>
        </p:blipFill>
        <p:spPr>
          <a:xfrm>
            <a:off x="3619952" y="3492500"/>
            <a:ext cx="17756819" cy="8102600"/>
          </a:xfrm>
          <a:prstGeom prst="rect">
            <a:avLst/>
          </a:prstGeom>
          <a:noFill/>
          <a:ln>
            <a:noFill/>
          </a:ln>
        </p:spPr>
      </p:pic>
      <p:pic>
        <p:nvPicPr>
          <p:cNvPr id="364" name="Google Shape;364;p9" descr=" "/>
          <p:cNvPicPr preferRelativeResize="0"/>
          <p:nvPr/>
        </p:nvPicPr>
        <p:blipFill rotWithShape="1">
          <a:blip r:embed="rId24">
            <a:alphaModFix/>
          </a:blip>
          <a:srcRect/>
          <a:stretch/>
        </p:blipFill>
        <p:spPr>
          <a:xfrm>
            <a:off x="4904419" y="5957912"/>
            <a:ext cx="15193979" cy="3273822"/>
          </a:xfrm>
          <a:prstGeom prst="rect">
            <a:avLst/>
          </a:prstGeom>
          <a:noFill/>
          <a:ln>
            <a:noFill/>
          </a:ln>
        </p:spPr>
      </p:pic>
      <p:pic>
        <p:nvPicPr>
          <p:cNvPr id="365" name="Google Shape;365;p9" descr=" "/>
          <p:cNvPicPr preferRelativeResize="0"/>
          <p:nvPr/>
        </p:nvPicPr>
        <p:blipFill rotWithShape="1">
          <a:blip r:embed="rId25">
            <a:alphaModFix/>
          </a:blip>
          <a:srcRect/>
          <a:stretch/>
        </p:blipFill>
        <p:spPr>
          <a:xfrm>
            <a:off x="4729754" y="7111653"/>
            <a:ext cx="355136" cy="432139"/>
          </a:xfrm>
          <a:prstGeom prst="rect">
            <a:avLst/>
          </a:prstGeom>
          <a:noFill/>
          <a:ln>
            <a:noFill/>
          </a:ln>
        </p:spPr>
      </p:pic>
      <p:sp>
        <p:nvSpPr>
          <p:cNvPr id="366" name="Google Shape;366;p9"/>
          <p:cNvSpPr/>
          <p:nvPr/>
        </p:nvSpPr>
        <p:spPr>
          <a:xfrm>
            <a:off x="4856770" y="7276753"/>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7" name="Google Shape;367;p9" descr=" "/>
          <p:cNvPicPr preferRelativeResize="0"/>
          <p:nvPr/>
        </p:nvPicPr>
        <p:blipFill rotWithShape="1">
          <a:blip r:embed="rId25">
            <a:alphaModFix/>
          </a:blip>
          <a:srcRect/>
          <a:stretch/>
        </p:blipFill>
        <p:spPr>
          <a:xfrm>
            <a:off x="7260102" y="6517469"/>
            <a:ext cx="355136" cy="432139"/>
          </a:xfrm>
          <a:prstGeom prst="rect">
            <a:avLst/>
          </a:prstGeom>
          <a:noFill/>
          <a:ln>
            <a:noFill/>
          </a:ln>
        </p:spPr>
      </p:pic>
      <p:sp>
        <p:nvSpPr>
          <p:cNvPr id="368" name="Google Shape;368;p9"/>
          <p:cNvSpPr/>
          <p:nvPr/>
        </p:nvSpPr>
        <p:spPr>
          <a:xfrm>
            <a:off x="7387117" y="6682569"/>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9" name="Google Shape;369;p9" descr=" "/>
          <p:cNvPicPr preferRelativeResize="0"/>
          <p:nvPr/>
        </p:nvPicPr>
        <p:blipFill rotWithShape="1">
          <a:blip r:embed="rId25">
            <a:alphaModFix/>
          </a:blip>
          <a:srcRect/>
          <a:stretch/>
        </p:blipFill>
        <p:spPr>
          <a:xfrm>
            <a:off x="9790446" y="8678156"/>
            <a:ext cx="355137" cy="432139"/>
          </a:xfrm>
          <a:prstGeom prst="rect">
            <a:avLst/>
          </a:prstGeom>
          <a:noFill/>
          <a:ln>
            <a:noFill/>
          </a:ln>
        </p:spPr>
      </p:pic>
      <p:sp>
        <p:nvSpPr>
          <p:cNvPr id="370" name="Google Shape;370;p9"/>
          <p:cNvSpPr/>
          <p:nvPr/>
        </p:nvSpPr>
        <p:spPr>
          <a:xfrm>
            <a:off x="9917462" y="884325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1" name="Google Shape;371;p9" descr=" "/>
          <p:cNvPicPr preferRelativeResize="0"/>
          <p:nvPr/>
        </p:nvPicPr>
        <p:blipFill rotWithShape="1">
          <a:blip r:embed="rId26">
            <a:alphaModFix/>
          </a:blip>
          <a:srcRect/>
          <a:stretch/>
        </p:blipFill>
        <p:spPr>
          <a:xfrm>
            <a:off x="12320794" y="5761224"/>
            <a:ext cx="355136" cy="432139"/>
          </a:xfrm>
          <a:prstGeom prst="rect">
            <a:avLst/>
          </a:prstGeom>
          <a:noFill/>
          <a:ln>
            <a:noFill/>
          </a:ln>
        </p:spPr>
      </p:pic>
      <p:sp>
        <p:nvSpPr>
          <p:cNvPr id="372" name="Google Shape;372;p9"/>
          <p:cNvSpPr/>
          <p:nvPr/>
        </p:nvSpPr>
        <p:spPr>
          <a:xfrm>
            <a:off x="12447810" y="5926324"/>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3" name="Google Shape;373;p9" descr=" "/>
          <p:cNvPicPr preferRelativeResize="0"/>
          <p:nvPr/>
        </p:nvPicPr>
        <p:blipFill rotWithShape="1">
          <a:blip r:embed="rId25">
            <a:alphaModFix/>
          </a:blip>
          <a:srcRect/>
          <a:stretch/>
        </p:blipFill>
        <p:spPr>
          <a:xfrm>
            <a:off x="14851139" y="8678156"/>
            <a:ext cx="355137" cy="432139"/>
          </a:xfrm>
          <a:prstGeom prst="rect">
            <a:avLst/>
          </a:prstGeom>
          <a:noFill/>
          <a:ln>
            <a:noFill/>
          </a:ln>
        </p:spPr>
      </p:pic>
      <p:sp>
        <p:nvSpPr>
          <p:cNvPr id="374" name="Google Shape;374;p9"/>
          <p:cNvSpPr/>
          <p:nvPr/>
        </p:nvSpPr>
        <p:spPr>
          <a:xfrm>
            <a:off x="14978155" y="884325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5" name="Google Shape;375;p9" descr=" "/>
          <p:cNvPicPr preferRelativeResize="0"/>
          <p:nvPr/>
        </p:nvPicPr>
        <p:blipFill rotWithShape="1">
          <a:blip r:embed="rId25">
            <a:alphaModFix/>
          </a:blip>
          <a:srcRect/>
          <a:stretch/>
        </p:blipFill>
        <p:spPr>
          <a:xfrm>
            <a:off x="17381487" y="9002266"/>
            <a:ext cx="355139" cy="432139"/>
          </a:xfrm>
          <a:prstGeom prst="rect">
            <a:avLst/>
          </a:prstGeom>
          <a:noFill/>
          <a:ln>
            <a:noFill/>
          </a:ln>
        </p:spPr>
      </p:pic>
      <p:sp>
        <p:nvSpPr>
          <p:cNvPr id="376" name="Google Shape;376;p9"/>
          <p:cNvSpPr/>
          <p:nvPr/>
        </p:nvSpPr>
        <p:spPr>
          <a:xfrm>
            <a:off x="17508503" y="916736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7" name="Google Shape;377;p9" descr=" "/>
          <p:cNvPicPr preferRelativeResize="0"/>
          <p:nvPr/>
        </p:nvPicPr>
        <p:blipFill rotWithShape="1">
          <a:blip r:embed="rId25">
            <a:alphaModFix/>
          </a:blip>
          <a:srcRect/>
          <a:stretch/>
        </p:blipFill>
        <p:spPr>
          <a:xfrm>
            <a:off x="17381487" y="9002266"/>
            <a:ext cx="355139" cy="432139"/>
          </a:xfrm>
          <a:prstGeom prst="rect">
            <a:avLst/>
          </a:prstGeom>
          <a:noFill/>
          <a:ln>
            <a:noFill/>
          </a:ln>
        </p:spPr>
      </p:pic>
      <p:sp>
        <p:nvSpPr>
          <p:cNvPr id="378" name="Google Shape;378;p9"/>
          <p:cNvSpPr/>
          <p:nvPr/>
        </p:nvSpPr>
        <p:spPr>
          <a:xfrm>
            <a:off x="17508503" y="916736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9" name="Google Shape;379;p9" descr=" "/>
          <p:cNvPicPr preferRelativeResize="0"/>
          <p:nvPr/>
        </p:nvPicPr>
        <p:blipFill rotWithShape="1">
          <a:blip r:embed="rId25">
            <a:alphaModFix/>
          </a:blip>
          <a:srcRect/>
          <a:stretch/>
        </p:blipFill>
        <p:spPr>
          <a:xfrm>
            <a:off x="19911835" y="6517469"/>
            <a:ext cx="355136" cy="432139"/>
          </a:xfrm>
          <a:prstGeom prst="rect">
            <a:avLst/>
          </a:prstGeom>
          <a:noFill/>
          <a:ln>
            <a:noFill/>
          </a:ln>
        </p:spPr>
      </p:pic>
      <p:sp>
        <p:nvSpPr>
          <p:cNvPr id="380" name="Google Shape;380;p9"/>
          <p:cNvSpPr/>
          <p:nvPr/>
        </p:nvSpPr>
        <p:spPr>
          <a:xfrm>
            <a:off x="20038851" y="6682569"/>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 name="Google Shape;381;p9" descr=" "/>
          <p:cNvPicPr preferRelativeResize="0"/>
          <p:nvPr/>
        </p:nvPicPr>
        <p:blipFill rotWithShape="1">
          <a:blip r:embed="rId27">
            <a:alphaModFix/>
          </a:blip>
          <a:srcRect/>
          <a:stretch/>
        </p:blipFill>
        <p:spPr>
          <a:xfrm>
            <a:off x="4901380" y="4664521"/>
            <a:ext cx="15195763" cy="3272185"/>
          </a:xfrm>
          <a:prstGeom prst="rect">
            <a:avLst/>
          </a:prstGeom>
          <a:noFill/>
          <a:ln>
            <a:noFill/>
          </a:ln>
        </p:spPr>
      </p:pic>
      <p:pic>
        <p:nvPicPr>
          <p:cNvPr id="382" name="Google Shape;382;p9" descr=" "/>
          <p:cNvPicPr preferRelativeResize="0"/>
          <p:nvPr/>
        </p:nvPicPr>
        <p:blipFill rotWithShape="1">
          <a:blip r:embed="rId25">
            <a:alphaModFix/>
          </a:blip>
          <a:srcRect/>
          <a:stretch/>
        </p:blipFill>
        <p:spPr>
          <a:xfrm>
            <a:off x="4729754" y="5815236"/>
            <a:ext cx="355136" cy="432139"/>
          </a:xfrm>
          <a:prstGeom prst="rect">
            <a:avLst/>
          </a:prstGeom>
          <a:noFill/>
          <a:ln>
            <a:noFill/>
          </a:ln>
        </p:spPr>
      </p:pic>
      <p:sp>
        <p:nvSpPr>
          <p:cNvPr id="383" name="Google Shape;383;p9"/>
          <p:cNvSpPr/>
          <p:nvPr/>
        </p:nvSpPr>
        <p:spPr>
          <a:xfrm>
            <a:off x="4856770" y="5980336"/>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4" name="Google Shape;384;p9" descr=" "/>
          <p:cNvPicPr preferRelativeResize="0"/>
          <p:nvPr/>
        </p:nvPicPr>
        <p:blipFill rotWithShape="1">
          <a:blip r:embed="rId25">
            <a:alphaModFix/>
          </a:blip>
          <a:srcRect/>
          <a:stretch/>
        </p:blipFill>
        <p:spPr>
          <a:xfrm>
            <a:off x="7260102" y="4464807"/>
            <a:ext cx="355136" cy="432139"/>
          </a:xfrm>
          <a:prstGeom prst="rect">
            <a:avLst/>
          </a:prstGeom>
          <a:noFill/>
          <a:ln>
            <a:noFill/>
          </a:ln>
        </p:spPr>
      </p:pic>
      <p:sp>
        <p:nvSpPr>
          <p:cNvPr id="385" name="Google Shape;385;p9"/>
          <p:cNvSpPr/>
          <p:nvPr/>
        </p:nvSpPr>
        <p:spPr>
          <a:xfrm>
            <a:off x="7387117" y="4629907"/>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6" name="Google Shape;386;p9" descr=" "/>
          <p:cNvPicPr preferRelativeResize="0"/>
          <p:nvPr/>
        </p:nvPicPr>
        <p:blipFill rotWithShape="1">
          <a:blip r:embed="rId25">
            <a:alphaModFix/>
          </a:blip>
          <a:srcRect/>
          <a:stretch/>
        </p:blipFill>
        <p:spPr>
          <a:xfrm>
            <a:off x="9790446" y="6517469"/>
            <a:ext cx="355137" cy="432139"/>
          </a:xfrm>
          <a:prstGeom prst="rect">
            <a:avLst/>
          </a:prstGeom>
          <a:noFill/>
          <a:ln>
            <a:noFill/>
          </a:ln>
        </p:spPr>
      </p:pic>
      <p:sp>
        <p:nvSpPr>
          <p:cNvPr id="387" name="Google Shape;387;p9"/>
          <p:cNvSpPr/>
          <p:nvPr/>
        </p:nvSpPr>
        <p:spPr>
          <a:xfrm>
            <a:off x="9917462" y="668256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9" descr=" "/>
          <p:cNvPicPr preferRelativeResize="0"/>
          <p:nvPr/>
        </p:nvPicPr>
        <p:blipFill rotWithShape="1">
          <a:blip r:embed="rId26">
            <a:alphaModFix/>
          </a:blip>
          <a:srcRect/>
          <a:stretch/>
        </p:blipFill>
        <p:spPr>
          <a:xfrm>
            <a:off x="12320794" y="4464807"/>
            <a:ext cx="355136" cy="432139"/>
          </a:xfrm>
          <a:prstGeom prst="rect">
            <a:avLst/>
          </a:prstGeom>
          <a:noFill/>
          <a:ln>
            <a:noFill/>
          </a:ln>
        </p:spPr>
      </p:pic>
      <p:sp>
        <p:nvSpPr>
          <p:cNvPr id="389" name="Google Shape;389;p9"/>
          <p:cNvSpPr/>
          <p:nvPr/>
        </p:nvSpPr>
        <p:spPr>
          <a:xfrm>
            <a:off x="12447810" y="4629907"/>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 name="Google Shape;390;p9" descr=" "/>
          <p:cNvPicPr preferRelativeResize="0"/>
          <p:nvPr/>
        </p:nvPicPr>
        <p:blipFill rotWithShape="1">
          <a:blip r:embed="rId25">
            <a:alphaModFix/>
          </a:blip>
          <a:srcRect/>
          <a:stretch/>
        </p:blipFill>
        <p:spPr>
          <a:xfrm>
            <a:off x="14851139" y="6517469"/>
            <a:ext cx="355137" cy="432139"/>
          </a:xfrm>
          <a:prstGeom prst="rect">
            <a:avLst/>
          </a:prstGeom>
          <a:noFill/>
          <a:ln>
            <a:noFill/>
          </a:ln>
        </p:spPr>
      </p:pic>
      <p:sp>
        <p:nvSpPr>
          <p:cNvPr id="391" name="Google Shape;391;p9"/>
          <p:cNvSpPr/>
          <p:nvPr/>
        </p:nvSpPr>
        <p:spPr>
          <a:xfrm>
            <a:off x="14978155" y="668256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2" name="Google Shape;392;p9" descr=" "/>
          <p:cNvPicPr preferRelativeResize="0"/>
          <p:nvPr/>
        </p:nvPicPr>
        <p:blipFill rotWithShape="1">
          <a:blip r:embed="rId25">
            <a:alphaModFix/>
          </a:blip>
          <a:srcRect/>
          <a:stretch/>
        </p:blipFill>
        <p:spPr>
          <a:xfrm>
            <a:off x="17381487" y="7705849"/>
            <a:ext cx="355139" cy="432138"/>
          </a:xfrm>
          <a:prstGeom prst="rect">
            <a:avLst/>
          </a:prstGeom>
          <a:noFill/>
          <a:ln>
            <a:noFill/>
          </a:ln>
        </p:spPr>
      </p:pic>
      <p:sp>
        <p:nvSpPr>
          <p:cNvPr id="393" name="Google Shape;393;p9"/>
          <p:cNvSpPr/>
          <p:nvPr/>
        </p:nvSpPr>
        <p:spPr>
          <a:xfrm>
            <a:off x="17508503" y="787094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4" name="Google Shape;394;p9" descr=" "/>
          <p:cNvPicPr preferRelativeResize="0"/>
          <p:nvPr/>
        </p:nvPicPr>
        <p:blipFill rotWithShape="1">
          <a:blip r:embed="rId25">
            <a:alphaModFix/>
          </a:blip>
          <a:srcRect/>
          <a:stretch/>
        </p:blipFill>
        <p:spPr>
          <a:xfrm>
            <a:off x="17381487" y="7705849"/>
            <a:ext cx="355139" cy="432138"/>
          </a:xfrm>
          <a:prstGeom prst="rect">
            <a:avLst/>
          </a:prstGeom>
          <a:noFill/>
          <a:ln>
            <a:noFill/>
          </a:ln>
        </p:spPr>
      </p:pic>
      <p:sp>
        <p:nvSpPr>
          <p:cNvPr id="395" name="Google Shape;395;p9"/>
          <p:cNvSpPr/>
          <p:nvPr/>
        </p:nvSpPr>
        <p:spPr>
          <a:xfrm>
            <a:off x="17508503" y="787094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9" descr=" "/>
          <p:cNvPicPr preferRelativeResize="0"/>
          <p:nvPr/>
        </p:nvPicPr>
        <p:blipFill rotWithShape="1">
          <a:blip r:embed="rId25">
            <a:alphaModFix/>
          </a:blip>
          <a:srcRect/>
          <a:stretch/>
        </p:blipFill>
        <p:spPr>
          <a:xfrm>
            <a:off x="19911835" y="5761224"/>
            <a:ext cx="355136" cy="432139"/>
          </a:xfrm>
          <a:prstGeom prst="rect">
            <a:avLst/>
          </a:prstGeom>
          <a:noFill/>
          <a:ln>
            <a:noFill/>
          </a:ln>
        </p:spPr>
      </p:pic>
      <p:sp>
        <p:nvSpPr>
          <p:cNvPr id="397" name="Google Shape;397;p9"/>
          <p:cNvSpPr/>
          <p:nvPr/>
        </p:nvSpPr>
        <p:spPr>
          <a:xfrm>
            <a:off x="20038851" y="5926324"/>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2"/>
        <p:cNvGrpSpPr/>
        <p:nvPr/>
      </p:nvGrpSpPr>
      <p:grpSpPr>
        <a:xfrm>
          <a:off x="0" y="0"/>
          <a:ext cx="0" cy="0"/>
          <a:chOff x="0" y="0"/>
          <a:chExt cx="0" cy="0"/>
        </a:xfrm>
      </p:grpSpPr>
      <p:pic>
        <p:nvPicPr>
          <p:cNvPr id="403" name="Google Shape;403;p10"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4" name="Google Shape;404;p10"/>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5" name="Google Shape;405;p10" descr=" "/>
          <p:cNvPicPr preferRelativeResize="0"/>
          <p:nvPr/>
        </p:nvPicPr>
        <p:blipFill rotWithShape="1">
          <a:blip r:embed="rId4">
            <a:alphaModFix/>
          </a:blip>
          <a:srcRect/>
          <a:stretch/>
        </p:blipFill>
        <p:spPr>
          <a:xfrm>
            <a:off x="23523340" y="10820400"/>
            <a:ext cx="711289" cy="2590800"/>
          </a:xfrm>
          <a:prstGeom prst="rect">
            <a:avLst/>
          </a:prstGeom>
          <a:noFill/>
          <a:ln>
            <a:noFill/>
          </a:ln>
        </p:spPr>
      </p:pic>
      <p:pic>
        <p:nvPicPr>
          <p:cNvPr id="406" name="Google Shape;406;p10" descr=" "/>
          <p:cNvPicPr preferRelativeResize="0"/>
          <p:nvPr/>
        </p:nvPicPr>
        <p:blipFill rotWithShape="1">
          <a:blip r:embed="rId5">
            <a:alphaModFix/>
          </a:blip>
          <a:srcRect/>
          <a:stretch/>
        </p:blipFill>
        <p:spPr>
          <a:xfrm>
            <a:off x="22329391" y="495300"/>
            <a:ext cx="1550815" cy="596193"/>
          </a:xfrm>
          <a:prstGeom prst="rect">
            <a:avLst/>
          </a:prstGeom>
          <a:noFill/>
          <a:ln>
            <a:noFill/>
          </a:ln>
        </p:spPr>
      </p:pic>
      <p:pic>
        <p:nvPicPr>
          <p:cNvPr id="407" name="Google Shape;407;p10" descr=" "/>
          <p:cNvPicPr preferRelativeResize="0"/>
          <p:nvPr/>
        </p:nvPicPr>
        <p:blipFill rotWithShape="1">
          <a:blip r:embed="rId6">
            <a:alphaModFix/>
          </a:blip>
          <a:srcRect/>
          <a:stretch/>
        </p:blipFill>
        <p:spPr>
          <a:xfrm>
            <a:off x="19446130" y="1092200"/>
            <a:ext cx="3438707" cy="1530474"/>
          </a:xfrm>
          <a:prstGeom prst="rect">
            <a:avLst/>
          </a:prstGeom>
          <a:noFill/>
          <a:ln>
            <a:noFill/>
          </a:ln>
        </p:spPr>
      </p:pic>
      <p:pic>
        <p:nvPicPr>
          <p:cNvPr id="408" name="Google Shape;408;p10" descr=" "/>
          <p:cNvPicPr preferRelativeResize="0"/>
          <p:nvPr/>
        </p:nvPicPr>
        <p:blipFill rotWithShape="1">
          <a:blip r:embed="rId7">
            <a:alphaModFix/>
          </a:blip>
          <a:srcRect/>
          <a:stretch/>
        </p:blipFill>
        <p:spPr>
          <a:xfrm>
            <a:off x="5207651" y="10820400"/>
            <a:ext cx="1582678" cy="2741389"/>
          </a:xfrm>
          <a:prstGeom prst="rect">
            <a:avLst/>
          </a:prstGeom>
          <a:noFill/>
          <a:ln>
            <a:noFill/>
          </a:ln>
        </p:spPr>
      </p:pic>
      <p:sp>
        <p:nvSpPr>
          <p:cNvPr id="409" name="Google Shape;409;p10"/>
          <p:cNvSpPr/>
          <p:nvPr/>
        </p:nvSpPr>
        <p:spPr>
          <a:xfrm>
            <a:off x="1638505" y="1206500"/>
            <a:ext cx="948385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TRANSPORTATION</a:t>
            </a:r>
            <a:endParaRPr sz="8000" b="0" i="0" u="none" strike="noStrike" cap="none">
              <a:solidFill>
                <a:schemeClr val="dk1"/>
              </a:solidFill>
              <a:latin typeface="Calibri"/>
              <a:ea typeface="Calibri"/>
              <a:cs typeface="Calibri"/>
              <a:sym typeface="Calibri"/>
            </a:endParaRPr>
          </a:p>
        </p:txBody>
      </p:sp>
      <p:sp>
        <p:nvSpPr>
          <p:cNvPr id="410" name="Google Shape;410;p10"/>
          <p:cNvSpPr/>
          <p:nvPr/>
        </p:nvSpPr>
        <p:spPr>
          <a:xfrm>
            <a:off x="1638505" y="3035300"/>
            <a:ext cx="10212076" cy="902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1638505" y="30353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2" name="Google Shape;412;p10" descr=" "/>
          <p:cNvPicPr preferRelativeResize="0"/>
          <p:nvPr/>
        </p:nvPicPr>
        <p:blipFill rotWithShape="1">
          <a:blip r:embed="rId8">
            <a:alphaModFix/>
          </a:blip>
          <a:srcRect/>
          <a:stretch/>
        </p:blipFill>
        <p:spPr>
          <a:xfrm>
            <a:off x="1638505" y="3035300"/>
            <a:ext cx="1625803" cy="1625600"/>
          </a:xfrm>
          <a:prstGeom prst="rect">
            <a:avLst/>
          </a:prstGeom>
          <a:noFill/>
          <a:ln>
            <a:noFill/>
          </a:ln>
        </p:spPr>
      </p:pic>
      <p:pic>
        <p:nvPicPr>
          <p:cNvPr id="413" name="Google Shape;413;p10" descr=" "/>
          <p:cNvPicPr preferRelativeResize="0"/>
          <p:nvPr/>
        </p:nvPicPr>
        <p:blipFill rotWithShape="1">
          <a:blip r:embed="rId9">
            <a:alphaModFix/>
          </a:blip>
          <a:srcRect/>
          <a:stretch/>
        </p:blipFill>
        <p:spPr>
          <a:xfrm>
            <a:off x="1803746" y="3200561"/>
            <a:ext cx="1295481" cy="1294929"/>
          </a:xfrm>
          <a:prstGeom prst="rect">
            <a:avLst/>
          </a:prstGeom>
          <a:noFill/>
          <a:ln>
            <a:noFill/>
          </a:ln>
        </p:spPr>
      </p:pic>
      <p:sp>
        <p:nvSpPr>
          <p:cNvPr id="414" name="Google Shape;414;p10"/>
          <p:cNvSpPr/>
          <p:nvPr/>
        </p:nvSpPr>
        <p:spPr>
          <a:xfrm>
            <a:off x="1638505" y="5270500"/>
            <a:ext cx="8179822" cy="7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a:off x="1638505" y="5270500"/>
            <a:ext cx="8383048"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REDUCE 20% FUEL CONSUMPTION</a:t>
            </a:r>
            <a:endParaRPr sz="4800" b="0" i="0" u="none" strike="noStrike" cap="none">
              <a:solidFill>
                <a:schemeClr val="dk1"/>
              </a:solidFill>
              <a:latin typeface="Calibri"/>
              <a:ea typeface="Calibri"/>
              <a:cs typeface="Calibri"/>
              <a:sym typeface="Calibri"/>
            </a:endParaRPr>
          </a:p>
        </p:txBody>
      </p:sp>
      <p:sp>
        <p:nvSpPr>
          <p:cNvPr id="416" name="Google Shape;416;p10"/>
          <p:cNvSpPr/>
          <p:nvPr/>
        </p:nvSpPr>
        <p:spPr>
          <a:xfrm>
            <a:off x="1638505" y="6654800"/>
            <a:ext cx="10212076"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0"/>
          <p:cNvSpPr/>
          <p:nvPr/>
        </p:nvSpPr>
        <p:spPr>
          <a:xfrm>
            <a:off x="1638505" y="6654800"/>
            <a:ext cx="1034756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Self-driving trucks powered by AI have been shown to reduce fuel consumption by up to 20%, saving companies thousands of dollars per year.</a:t>
            </a:r>
            <a:endParaRPr sz="3200" b="0" i="0" u="none" strike="noStrike" cap="none">
              <a:solidFill>
                <a:schemeClr val="dk1"/>
              </a:solidFill>
              <a:latin typeface="Calibri"/>
              <a:ea typeface="Calibri"/>
              <a:cs typeface="Calibri"/>
              <a:sym typeface="Calibri"/>
            </a:endParaRPr>
          </a:p>
        </p:txBody>
      </p:sp>
      <p:pic>
        <p:nvPicPr>
          <p:cNvPr id="418" name="Google Shape;418;p10" descr=" "/>
          <p:cNvPicPr preferRelativeResize="0"/>
          <p:nvPr/>
        </p:nvPicPr>
        <p:blipFill rotWithShape="1">
          <a:blip r:embed="rId10">
            <a:alphaModFix/>
          </a:blip>
          <a:srcRect/>
          <a:stretch/>
        </p:blipFill>
        <p:spPr>
          <a:xfrm>
            <a:off x="1638505" y="8826500"/>
            <a:ext cx="10212076" cy="3238500"/>
          </a:xfrm>
          <a:prstGeom prst="rect">
            <a:avLst/>
          </a:prstGeom>
          <a:noFill/>
          <a:ln>
            <a:noFill/>
          </a:ln>
        </p:spPr>
      </p:pic>
      <p:sp>
        <p:nvSpPr>
          <p:cNvPr id="419" name="Google Shape;419;p10"/>
          <p:cNvSpPr/>
          <p:nvPr/>
        </p:nvSpPr>
        <p:spPr>
          <a:xfrm>
            <a:off x="12549168" y="3035300"/>
            <a:ext cx="10212076" cy="902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p:nvPr/>
        </p:nvSpPr>
        <p:spPr>
          <a:xfrm>
            <a:off x="12549168" y="30353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1" name="Google Shape;421;p10" descr=" "/>
          <p:cNvPicPr preferRelativeResize="0"/>
          <p:nvPr/>
        </p:nvPicPr>
        <p:blipFill rotWithShape="1">
          <a:blip r:embed="rId8">
            <a:alphaModFix/>
          </a:blip>
          <a:srcRect/>
          <a:stretch/>
        </p:blipFill>
        <p:spPr>
          <a:xfrm>
            <a:off x="12549168" y="3035300"/>
            <a:ext cx="1625803" cy="1625600"/>
          </a:xfrm>
          <a:prstGeom prst="rect">
            <a:avLst/>
          </a:prstGeom>
          <a:noFill/>
          <a:ln>
            <a:noFill/>
          </a:ln>
        </p:spPr>
      </p:pic>
      <p:pic>
        <p:nvPicPr>
          <p:cNvPr id="422" name="Google Shape;422;p10" descr=" "/>
          <p:cNvPicPr preferRelativeResize="0"/>
          <p:nvPr/>
        </p:nvPicPr>
        <p:blipFill rotWithShape="1">
          <a:blip r:embed="rId11">
            <a:alphaModFix/>
          </a:blip>
          <a:srcRect/>
          <a:stretch/>
        </p:blipFill>
        <p:spPr>
          <a:xfrm>
            <a:off x="12701588" y="3263900"/>
            <a:ext cx="1244756" cy="1219200"/>
          </a:xfrm>
          <a:prstGeom prst="rect">
            <a:avLst/>
          </a:prstGeom>
          <a:noFill/>
          <a:ln>
            <a:noFill/>
          </a:ln>
        </p:spPr>
      </p:pic>
      <p:sp>
        <p:nvSpPr>
          <p:cNvPr id="423" name="Google Shape;423;p10"/>
          <p:cNvSpPr/>
          <p:nvPr/>
        </p:nvSpPr>
        <p:spPr>
          <a:xfrm>
            <a:off x="12549168" y="5270500"/>
            <a:ext cx="8548168" cy="7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12549168" y="5270500"/>
            <a:ext cx="8751394"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REDUCE 30% MAINTENANCE COSTS</a:t>
            </a:r>
            <a:endParaRPr sz="4800" b="0" i="0" u="none" strike="noStrike" cap="none">
              <a:solidFill>
                <a:schemeClr val="dk1"/>
              </a:solidFill>
              <a:latin typeface="Calibri"/>
              <a:ea typeface="Calibri"/>
              <a:cs typeface="Calibri"/>
              <a:sym typeface="Calibri"/>
            </a:endParaRPr>
          </a:p>
        </p:txBody>
      </p:sp>
      <p:sp>
        <p:nvSpPr>
          <p:cNvPr id="425" name="Google Shape;425;p10"/>
          <p:cNvSpPr/>
          <p:nvPr/>
        </p:nvSpPr>
        <p:spPr>
          <a:xfrm>
            <a:off x="12549168" y="6654800"/>
            <a:ext cx="10212076"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p:nvPr/>
        </p:nvSpPr>
        <p:spPr>
          <a:xfrm>
            <a:off x="12549168" y="6654800"/>
            <a:ext cx="1034756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AI-powered predictive maintenance can reduce maintenance costs by up to 30%, and increase vehicle reliability and uptime.</a:t>
            </a:r>
            <a:endParaRPr sz="3200" b="0" i="0" u="none" strike="noStrike" cap="none">
              <a:solidFill>
                <a:schemeClr val="dk1"/>
              </a:solidFill>
              <a:latin typeface="Calibri"/>
              <a:ea typeface="Calibri"/>
              <a:cs typeface="Calibri"/>
              <a:sym typeface="Calibri"/>
            </a:endParaRPr>
          </a:p>
        </p:txBody>
      </p:sp>
      <p:pic>
        <p:nvPicPr>
          <p:cNvPr id="427" name="Google Shape;427;p10" descr=" "/>
          <p:cNvPicPr preferRelativeResize="0"/>
          <p:nvPr/>
        </p:nvPicPr>
        <p:blipFill rotWithShape="1">
          <a:blip r:embed="rId12">
            <a:alphaModFix/>
          </a:blip>
          <a:srcRect/>
          <a:stretch/>
        </p:blipFill>
        <p:spPr>
          <a:xfrm>
            <a:off x="12549168" y="8826500"/>
            <a:ext cx="10212076" cy="3238500"/>
          </a:xfrm>
          <a:prstGeom prst="rect">
            <a:avLst/>
          </a:prstGeom>
          <a:noFill/>
          <a:ln>
            <a:noFill/>
          </a:ln>
        </p:spPr>
      </p:pic>
      <p:pic>
        <p:nvPicPr>
          <p:cNvPr id="428" name="Google Shape;428;p10" descr=" "/>
          <p:cNvPicPr preferRelativeResize="0"/>
          <p:nvPr/>
        </p:nvPicPr>
        <p:blipFill rotWithShape="1">
          <a:blip r:embed="rId13">
            <a:alphaModFix/>
          </a:blip>
          <a:srcRect/>
          <a:stretch/>
        </p:blipFill>
        <p:spPr>
          <a:xfrm>
            <a:off x="431854" y="11544300"/>
            <a:ext cx="1511489" cy="1511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3"/>
        <p:cNvGrpSpPr/>
        <p:nvPr/>
      </p:nvGrpSpPr>
      <p:grpSpPr>
        <a:xfrm>
          <a:off x="0" y="0"/>
          <a:ext cx="0" cy="0"/>
          <a:chOff x="0" y="0"/>
          <a:chExt cx="0" cy="0"/>
        </a:xfrm>
      </p:grpSpPr>
      <p:pic>
        <p:nvPicPr>
          <p:cNvPr id="434" name="Google Shape;434;p11"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35" name="Google Shape;435;p11" descr=" "/>
          <p:cNvPicPr preferRelativeResize="0"/>
          <p:nvPr/>
        </p:nvPicPr>
        <p:blipFill rotWithShape="1">
          <a:blip r:embed="rId4">
            <a:alphaModFix/>
          </a:blip>
          <a:srcRect/>
          <a:stretch/>
        </p:blipFill>
        <p:spPr>
          <a:xfrm>
            <a:off x="22354794" y="7569200"/>
            <a:ext cx="2032254" cy="6146800"/>
          </a:xfrm>
          <a:prstGeom prst="rect">
            <a:avLst/>
          </a:prstGeom>
          <a:noFill/>
          <a:ln>
            <a:noFill/>
          </a:ln>
        </p:spPr>
      </p:pic>
      <p:sp>
        <p:nvSpPr>
          <p:cNvPr id="436" name="Google Shape;436;p11"/>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7" name="Google Shape;437;p11"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38" name="Google Shape;438;p11" descr=" "/>
          <p:cNvPicPr preferRelativeResize="0"/>
          <p:nvPr/>
        </p:nvPicPr>
        <p:blipFill rotWithShape="1">
          <a:blip r:embed="rId6">
            <a:alphaModFix/>
          </a:blip>
          <a:srcRect/>
          <a:stretch/>
        </p:blipFill>
        <p:spPr>
          <a:xfrm>
            <a:off x="12688886" y="1358900"/>
            <a:ext cx="1550812" cy="596193"/>
          </a:xfrm>
          <a:prstGeom prst="rect">
            <a:avLst/>
          </a:prstGeom>
          <a:noFill/>
          <a:ln>
            <a:noFill/>
          </a:ln>
        </p:spPr>
      </p:pic>
      <p:pic>
        <p:nvPicPr>
          <p:cNvPr id="439" name="Google Shape;439;p11" descr=" "/>
          <p:cNvPicPr preferRelativeResize="0"/>
          <p:nvPr/>
        </p:nvPicPr>
        <p:blipFill rotWithShape="1">
          <a:blip r:embed="rId7">
            <a:alphaModFix/>
          </a:blip>
          <a:srcRect/>
          <a:stretch/>
        </p:blipFill>
        <p:spPr>
          <a:xfrm>
            <a:off x="660483" y="11353800"/>
            <a:ext cx="3442384" cy="1530474"/>
          </a:xfrm>
          <a:prstGeom prst="rect">
            <a:avLst/>
          </a:prstGeom>
          <a:noFill/>
          <a:ln>
            <a:noFill/>
          </a:ln>
        </p:spPr>
      </p:pic>
      <p:pic>
        <p:nvPicPr>
          <p:cNvPr id="440" name="Google Shape;440;p11" descr=" "/>
          <p:cNvPicPr preferRelativeResize="0"/>
          <p:nvPr/>
        </p:nvPicPr>
        <p:blipFill rotWithShape="1">
          <a:blip r:embed="rId8">
            <a:alphaModFix/>
          </a:blip>
          <a:srcRect/>
          <a:stretch/>
        </p:blipFill>
        <p:spPr>
          <a:xfrm>
            <a:off x="0" y="0"/>
            <a:ext cx="3404025" cy="2870200"/>
          </a:xfrm>
          <a:prstGeom prst="rect">
            <a:avLst/>
          </a:prstGeom>
          <a:noFill/>
          <a:ln>
            <a:noFill/>
          </a:ln>
        </p:spPr>
      </p:pic>
      <p:sp>
        <p:nvSpPr>
          <p:cNvPr id="441" name="Google Shape;441;p11"/>
          <p:cNvSpPr/>
          <p:nvPr/>
        </p:nvSpPr>
        <p:spPr>
          <a:xfrm>
            <a:off x="12688886" y="3708400"/>
            <a:ext cx="9411876" cy="84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12688886" y="3708400"/>
            <a:ext cx="9411876" cy="84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12688886" y="3708400"/>
            <a:ext cx="9953811" cy="4682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SOCIAL IMPLICATIONS </a:t>
            </a:r>
            <a:endParaRPr sz="12800" b="0" i="0" u="none" strike="noStrike" cap="none">
              <a:solidFill>
                <a:schemeClr val="dk1"/>
              </a:solidFill>
              <a:latin typeface="Calibri"/>
              <a:ea typeface="Calibri"/>
              <a:cs typeface="Calibri"/>
              <a:sym typeface="Calibri"/>
            </a:endParaRPr>
          </a:p>
        </p:txBody>
      </p:sp>
      <p:sp>
        <p:nvSpPr>
          <p:cNvPr id="444" name="Google Shape;444;p11"/>
          <p:cNvSpPr/>
          <p:nvPr/>
        </p:nvSpPr>
        <p:spPr>
          <a:xfrm>
            <a:off x="12688886" y="7950200"/>
            <a:ext cx="9547360" cy="4301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Explores the broader impact of AI beyond specific industries or applications. Considers ethical and societal implications such as job displacement, bias, privacy concerns, and potential impacts on democracy and human rights. Encourages a critical and thoughtful approach to AI development and deployment, taking into account the potential risks and benefits to individuals and society as a whole.</a:t>
            </a:r>
            <a:endParaRPr sz="3200" b="0" i="0" u="none" strike="noStrike" cap="none">
              <a:solidFill>
                <a:schemeClr val="dk1"/>
              </a:solidFill>
              <a:latin typeface="Calibri"/>
              <a:ea typeface="Calibri"/>
              <a:cs typeface="Calibri"/>
              <a:sym typeface="Calibri"/>
            </a:endParaRPr>
          </a:p>
        </p:txBody>
      </p:sp>
      <p:pic>
        <p:nvPicPr>
          <p:cNvPr id="445" name="Google Shape;445;p11" descr=" "/>
          <p:cNvPicPr preferRelativeResize="0"/>
          <p:nvPr/>
        </p:nvPicPr>
        <p:blipFill rotWithShape="1">
          <a:blip r:embed="rId9">
            <a:alphaModFix/>
          </a:blip>
          <a:srcRect/>
          <a:stretch/>
        </p:blipFill>
        <p:spPr>
          <a:xfrm>
            <a:off x="292137" y="838200"/>
            <a:ext cx="11621953" cy="11772900"/>
          </a:xfrm>
          <a:prstGeom prst="rect">
            <a:avLst/>
          </a:prstGeom>
          <a:noFill/>
          <a:ln>
            <a:noFill/>
          </a:ln>
        </p:spPr>
      </p:pic>
      <p:pic>
        <p:nvPicPr>
          <p:cNvPr id="446" name="Google Shape;446;p11" descr=" "/>
          <p:cNvPicPr preferRelativeResize="0"/>
          <p:nvPr/>
        </p:nvPicPr>
        <p:blipFill rotWithShape="1">
          <a:blip r:embed="rId10">
            <a:alphaModFix/>
          </a:blip>
          <a:srcRect/>
          <a:stretch/>
        </p:blipFill>
        <p:spPr>
          <a:xfrm>
            <a:off x="292137" y="838200"/>
            <a:ext cx="11621953" cy="11772900"/>
          </a:xfrm>
          <a:prstGeom prst="rect">
            <a:avLst/>
          </a:prstGeom>
          <a:noFill/>
          <a:ln>
            <a:noFill/>
          </a:ln>
        </p:spPr>
      </p:pic>
      <p:sp>
        <p:nvSpPr>
          <p:cNvPr id="447" name="Google Shape;447;p11"/>
          <p:cNvSpPr/>
          <p:nvPr/>
        </p:nvSpPr>
        <p:spPr>
          <a:xfrm>
            <a:off x="18010851" y="-2527300"/>
            <a:ext cx="8408451" cy="980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0"/>
              <a:buFont typeface="Rajdhani"/>
              <a:buNone/>
            </a:pPr>
            <a:r>
              <a:rPr lang="en-US" sz="48000" b="1" i="0" u="none" strike="noStrike" cap="none">
                <a:solidFill>
                  <a:srgbClr val="FFFFFF"/>
                </a:solidFill>
                <a:latin typeface="Rajdhani"/>
                <a:ea typeface="Rajdhani"/>
                <a:cs typeface="Rajdhani"/>
                <a:sym typeface="Rajdhani"/>
              </a:rPr>
              <a:t>03</a:t>
            </a:r>
            <a:endParaRPr sz="48000" b="0" i="0" u="none" strike="noStrike" cap="none">
              <a:solidFill>
                <a:schemeClr val="dk1"/>
              </a:solidFill>
              <a:latin typeface="Calibri"/>
              <a:ea typeface="Calibri"/>
              <a:cs typeface="Calibri"/>
              <a:sym typeface="Calibri"/>
            </a:endParaRPr>
          </a:p>
        </p:txBody>
      </p:sp>
      <p:pic>
        <p:nvPicPr>
          <p:cNvPr id="448" name="Google Shape;448;p11" descr=" "/>
          <p:cNvPicPr preferRelativeResize="0"/>
          <p:nvPr/>
        </p:nvPicPr>
        <p:blipFill rotWithShape="1">
          <a:blip r:embed="rId11">
            <a:alphaModFix/>
          </a:blip>
          <a:srcRect/>
          <a:stretch/>
        </p:blipFill>
        <p:spPr>
          <a:xfrm>
            <a:off x="787498" y="1358900"/>
            <a:ext cx="10466108" cy="10998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3"/>
        <p:cNvGrpSpPr/>
        <p:nvPr/>
      </p:nvGrpSpPr>
      <p:grpSpPr>
        <a:xfrm>
          <a:off x="0" y="0"/>
          <a:ext cx="0" cy="0"/>
          <a:chOff x="0" y="0"/>
          <a:chExt cx="0" cy="0"/>
        </a:xfrm>
      </p:grpSpPr>
      <p:pic>
        <p:nvPicPr>
          <p:cNvPr id="454" name="Google Shape;454;p12"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55" name="Google Shape;455;p12"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456" name="Google Shape;456;p1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7" name="Google Shape;457;p12"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58" name="Google Shape;458;p12"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459" name="Google Shape;459;p12"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460" name="Google Shape;460;p12"/>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AND JOBS</a:t>
            </a:r>
            <a:endParaRPr sz="8000" b="0" i="0" u="none" strike="noStrike" cap="none">
              <a:solidFill>
                <a:schemeClr val="dk1"/>
              </a:solidFill>
              <a:latin typeface="Calibri"/>
              <a:ea typeface="Calibri"/>
              <a:cs typeface="Calibri"/>
              <a:sym typeface="Calibri"/>
            </a:endParaRPr>
          </a:p>
        </p:txBody>
      </p:sp>
      <p:sp>
        <p:nvSpPr>
          <p:cNvPr id="461" name="Google Shape;461;p12"/>
          <p:cNvSpPr/>
          <p:nvPr/>
        </p:nvSpPr>
        <p:spPr>
          <a:xfrm>
            <a:off x="4420152" y="3378200"/>
            <a:ext cx="6642930" cy="77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2"/>
          <p:cNvSpPr/>
          <p:nvPr/>
        </p:nvSpPr>
        <p:spPr>
          <a:xfrm>
            <a:off x="5290211" y="3378200"/>
            <a:ext cx="4902813" cy="97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JOBS AT HIGH RISK</a:t>
            </a:r>
            <a:endParaRPr sz="4800" b="0" i="0" u="none" strike="noStrike" cap="none">
              <a:solidFill>
                <a:schemeClr val="dk1"/>
              </a:solidFill>
              <a:latin typeface="Calibri"/>
              <a:ea typeface="Calibri"/>
              <a:cs typeface="Calibri"/>
              <a:sym typeface="Calibri"/>
            </a:endParaRPr>
          </a:p>
        </p:txBody>
      </p:sp>
      <p:sp>
        <p:nvSpPr>
          <p:cNvPr id="463" name="Google Shape;463;p12"/>
          <p:cNvSpPr/>
          <p:nvPr/>
        </p:nvSpPr>
        <p:spPr>
          <a:xfrm>
            <a:off x="4420152" y="4457700"/>
            <a:ext cx="6642930" cy="66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4" name="Google Shape;464;p12" descr=" "/>
          <p:cNvPicPr preferRelativeResize="0"/>
          <p:nvPr/>
        </p:nvPicPr>
        <p:blipFill rotWithShape="1">
          <a:blip r:embed="rId8">
            <a:alphaModFix/>
          </a:blip>
          <a:srcRect/>
          <a:stretch/>
        </p:blipFill>
        <p:spPr>
          <a:xfrm>
            <a:off x="4420152" y="4457700"/>
            <a:ext cx="6642930" cy="6642100"/>
          </a:xfrm>
          <a:prstGeom prst="rect">
            <a:avLst/>
          </a:prstGeom>
          <a:noFill/>
          <a:ln>
            <a:noFill/>
          </a:ln>
        </p:spPr>
      </p:pic>
      <p:pic>
        <p:nvPicPr>
          <p:cNvPr id="465" name="Google Shape;465;p12" descr=" "/>
          <p:cNvPicPr preferRelativeResize="0"/>
          <p:nvPr/>
        </p:nvPicPr>
        <p:blipFill rotWithShape="1">
          <a:blip r:embed="rId9">
            <a:alphaModFix/>
          </a:blip>
          <a:srcRect/>
          <a:stretch/>
        </p:blipFill>
        <p:spPr>
          <a:xfrm>
            <a:off x="4420149" y="4457700"/>
            <a:ext cx="6642933" cy="6642100"/>
          </a:xfrm>
          <a:prstGeom prst="rect">
            <a:avLst/>
          </a:prstGeom>
          <a:noFill/>
          <a:ln>
            <a:noFill/>
          </a:ln>
        </p:spPr>
      </p:pic>
      <p:sp>
        <p:nvSpPr>
          <p:cNvPr id="466" name="Google Shape;466;p12"/>
          <p:cNvSpPr/>
          <p:nvPr/>
        </p:nvSpPr>
        <p:spPr>
          <a:xfrm>
            <a:off x="6427003" y="6737350"/>
            <a:ext cx="2629229"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2"/>
          <p:cNvSpPr/>
          <p:nvPr/>
        </p:nvSpPr>
        <p:spPr>
          <a:xfrm>
            <a:off x="6427003" y="6737350"/>
            <a:ext cx="3171163"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14%</a:t>
            </a:r>
            <a:endParaRPr sz="12800" b="0" i="0" u="none" strike="noStrike" cap="none">
              <a:solidFill>
                <a:schemeClr val="dk1"/>
              </a:solidFill>
              <a:latin typeface="Calibri"/>
              <a:ea typeface="Calibri"/>
              <a:cs typeface="Calibri"/>
              <a:sym typeface="Calibri"/>
            </a:endParaRPr>
          </a:p>
        </p:txBody>
      </p:sp>
      <p:sp>
        <p:nvSpPr>
          <p:cNvPr id="468" name="Google Shape;468;p12"/>
          <p:cNvSpPr/>
          <p:nvPr/>
        </p:nvSpPr>
        <p:spPr>
          <a:xfrm>
            <a:off x="13336667" y="3378200"/>
            <a:ext cx="6642930" cy="77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2"/>
          <p:cNvSpPr/>
          <p:nvPr/>
        </p:nvSpPr>
        <p:spPr>
          <a:xfrm>
            <a:off x="13266808" y="3378200"/>
            <a:ext cx="6782648" cy="97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JOBS AT SIGNIFICANT RISK</a:t>
            </a:r>
            <a:endParaRPr sz="4800" b="0" i="0" u="none" strike="noStrike" cap="none">
              <a:solidFill>
                <a:schemeClr val="dk1"/>
              </a:solidFill>
              <a:latin typeface="Calibri"/>
              <a:ea typeface="Calibri"/>
              <a:cs typeface="Calibri"/>
              <a:sym typeface="Calibri"/>
            </a:endParaRPr>
          </a:p>
        </p:txBody>
      </p:sp>
      <p:sp>
        <p:nvSpPr>
          <p:cNvPr id="470" name="Google Shape;470;p12"/>
          <p:cNvSpPr/>
          <p:nvPr/>
        </p:nvSpPr>
        <p:spPr>
          <a:xfrm>
            <a:off x="13336667" y="4457700"/>
            <a:ext cx="6642930" cy="66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1" name="Google Shape;471;p12" descr=" "/>
          <p:cNvPicPr preferRelativeResize="0"/>
          <p:nvPr/>
        </p:nvPicPr>
        <p:blipFill rotWithShape="1">
          <a:blip r:embed="rId8">
            <a:alphaModFix/>
          </a:blip>
          <a:srcRect/>
          <a:stretch/>
        </p:blipFill>
        <p:spPr>
          <a:xfrm>
            <a:off x="13336667" y="4457700"/>
            <a:ext cx="6642930" cy="6642100"/>
          </a:xfrm>
          <a:prstGeom prst="rect">
            <a:avLst/>
          </a:prstGeom>
          <a:noFill/>
          <a:ln>
            <a:noFill/>
          </a:ln>
        </p:spPr>
      </p:pic>
      <p:pic>
        <p:nvPicPr>
          <p:cNvPr id="472" name="Google Shape;472;p12" descr=" "/>
          <p:cNvPicPr preferRelativeResize="0"/>
          <p:nvPr/>
        </p:nvPicPr>
        <p:blipFill rotWithShape="1">
          <a:blip r:embed="rId10">
            <a:alphaModFix/>
          </a:blip>
          <a:srcRect/>
          <a:stretch/>
        </p:blipFill>
        <p:spPr>
          <a:xfrm>
            <a:off x="13336667" y="4773774"/>
            <a:ext cx="6642930" cy="6326026"/>
          </a:xfrm>
          <a:prstGeom prst="rect">
            <a:avLst/>
          </a:prstGeom>
          <a:noFill/>
          <a:ln>
            <a:noFill/>
          </a:ln>
        </p:spPr>
      </p:pic>
      <p:sp>
        <p:nvSpPr>
          <p:cNvPr id="473" name="Google Shape;473;p12"/>
          <p:cNvSpPr/>
          <p:nvPr/>
        </p:nvSpPr>
        <p:spPr>
          <a:xfrm>
            <a:off x="15235554" y="6737350"/>
            <a:ext cx="2845156"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2"/>
          <p:cNvSpPr/>
          <p:nvPr/>
        </p:nvSpPr>
        <p:spPr>
          <a:xfrm>
            <a:off x="15235554" y="6737350"/>
            <a:ext cx="3387090"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32%</a:t>
            </a:r>
            <a:endParaRPr sz="12800" b="0" i="0" u="none" strike="noStrike" cap="none">
              <a:solidFill>
                <a:schemeClr val="dk1"/>
              </a:solidFill>
              <a:latin typeface="Calibri"/>
              <a:ea typeface="Calibri"/>
              <a:cs typeface="Calibri"/>
              <a:sym typeface="Calibri"/>
            </a:endParaRPr>
          </a:p>
        </p:txBody>
      </p:sp>
      <p:pic>
        <p:nvPicPr>
          <p:cNvPr id="475" name="Google Shape;475;p12" descr=" "/>
          <p:cNvPicPr preferRelativeResize="0"/>
          <p:nvPr/>
        </p:nvPicPr>
        <p:blipFill rotWithShape="1">
          <a:blip r:embed="rId11">
            <a:alphaModFix/>
          </a:blip>
          <a:srcRect/>
          <a:stretch/>
        </p:blipFill>
        <p:spPr>
          <a:xfrm>
            <a:off x="20474959" y="13360400"/>
            <a:ext cx="2576766" cy="355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0"/>
        <p:cNvGrpSpPr/>
        <p:nvPr/>
      </p:nvGrpSpPr>
      <p:grpSpPr>
        <a:xfrm>
          <a:off x="0" y="0"/>
          <a:ext cx="0" cy="0"/>
          <a:chOff x="0" y="0"/>
          <a:chExt cx="0" cy="0"/>
        </a:xfrm>
      </p:grpSpPr>
      <p:pic>
        <p:nvPicPr>
          <p:cNvPr id="481" name="Google Shape;481;p13"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82" name="Google Shape;482;p13"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483" name="Google Shape;483;p13"/>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 name="Google Shape;484;p13"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85" name="Google Shape;485;p13" descr=" "/>
          <p:cNvPicPr preferRelativeResize="0"/>
          <p:nvPr/>
        </p:nvPicPr>
        <p:blipFill rotWithShape="1">
          <a:blip r:embed="rId6">
            <a:alphaModFix/>
          </a:blip>
          <a:srcRect/>
          <a:stretch/>
        </p:blipFill>
        <p:spPr>
          <a:xfrm>
            <a:off x="13590699" y="10922000"/>
            <a:ext cx="4798939" cy="2133600"/>
          </a:xfrm>
          <a:prstGeom prst="rect">
            <a:avLst/>
          </a:prstGeom>
          <a:noFill/>
          <a:ln>
            <a:noFill/>
          </a:ln>
        </p:spPr>
      </p:pic>
      <p:pic>
        <p:nvPicPr>
          <p:cNvPr id="486" name="Google Shape;486;p13" descr=" "/>
          <p:cNvPicPr preferRelativeResize="0"/>
          <p:nvPr/>
        </p:nvPicPr>
        <p:blipFill rotWithShape="1">
          <a:blip r:embed="rId7">
            <a:alphaModFix/>
          </a:blip>
          <a:srcRect/>
          <a:stretch/>
        </p:blipFill>
        <p:spPr>
          <a:xfrm>
            <a:off x="0" y="11002293"/>
            <a:ext cx="1943343" cy="2713707"/>
          </a:xfrm>
          <a:prstGeom prst="rect">
            <a:avLst/>
          </a:prstGeom>
          <a:noFill/>
          <a:ln>
            <a:noFill/>
          </a:ln>
        </p:spPr>
      </p:pic>
      <p:sp>
        <p:nvSpPr>
          <p:cNvPr id="487" name="Google Shape;487;p13"/>
          <p:cNvSpPr/>
          <p:nvPr/>
        </p:nvSpPr>
        <p:spPr>
          <a:xfrm>
            <a:off x="2489511" y="6858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ETHICS</a:t>
            </a:r>
            <a:endParaRPr sz="8000" b="0" i="0" u="none" strike="noStrike" cap="none">
              <a:solidFill>
                <a:schemeClr val="dk1"/>
              </a:solidFill>
              <a:latin typeface="Calibri"/>
              <a:ea typeface="Calibri"/>
              <a:cs typeface="Calibri"/>
              <a:sym typeface="Calibri"/>
            </a:endParaRPr>
          </a:p>
        </p:txBody>
      </p:sp>
      <p:pic>
        <p:nvPicPr>
          <p:cNvPr id="488" name="Google Shape;488;p13" descr=" "/>
          <p:cNvPicPr preferRelativeResize="0"/>
          <p:nvPr/>
        </p:nvPicPr>
        <p:blipFill rotWithShape="1">
          <a:blip r:embed="rId8">
            <a:alphaModFix/>
          </a:blip>
          <a:srcRect/>
          <a:stretch/>
        </p:blipFill>
        <p:spPr>
          <a:xfrm>
            <a:off x="0" y="825500"/>
            <a:ext cx="1538111" cy="596193"/>
          </a:xfrm>
          <a:prstGeom prst="rect">
            <a:avLst/>
          </a:prstGeom>
          <a:noFill/>
          <a:ln>
            <a:noFill/>
          </a:ln>
        </p:spPr>
      </p:pic>
      <p:pic>
        <p:nvPicPr>
          <p:cNvPr id="489" name="Google Shape;489;p13" descr=" "/>
          <p:cNvPicPr preferRelativeResize="0"/>
          <p:nvPr/>
        </p:nvPicPr>
        <p:blipFill rotWithShape="1">
          <a:blip r:embed="rId9">
            <a:alphaModFix/>
          </a:blip>
          <a:srcRect/>
          <a:stretch/>
        </p:blipFill>
        <p:spPr>
          <a:xfrm>
            <a:off x="8395749" y="1790700"/>
            <a:ext cx="7595549" cy="10147300"/>
          </a:xfrm>
          <a:prstGeom prst="rect">
            <a:avLst/>
          </a:prstGeom>
          <a:noFill/>
          <a:ln>
            <a:noFill/>
          </a:ln>
        </p:spPr>
      </p:pic>
      <p:sp>
        <p:nvSpPr>
          <p:cNvPr id="490" name="Google Shape;490;p13"/>
          <p:cNvSpPr/>
          <p:nvPr/>
        </p:nvSpPr>
        <p:spPr>
          <a:xfrm>
            <a:off x="2489511" y="26797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2895962" y="29845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2" name="Google Shape;492;p13" descr=" "/>
          <p:cNvPicPr preferRelativeResize="0"/>
          <p:nvPr/>
        </p:nvPicPr>
        <p:blipFill rotWithShape="1">
          <a:blip r:embed="rId10">
            <a:alphaModFix/>
          </a:blip>
          <a:srcRect/>
          <a:stretch/>
        </p:blipFill>
        <p:spPr>
          <a:xfrm>
            <a:off x="2895962" y="2984500"/>
            <a:ext cx="1625803" cy="1625600"/>
          </a:xfrm>
          <a:prstGeom prst="rect">
            <a:avLst/>
          </a:prstGeom>
          <a:noFill/>
          <a:ln>
            <a:noFill/>
          </a:ln>
        </p:spPr>
      </p:pic>
      <p:pic>
        <p:nvPicPr>
          <p:cNvPr id="493" name="Google Shape;493;p13" descr=" "/>
          <p:cNvPicPr preferRelativeResize="0"/>
          <p:nvPr/>
        </p:nvPicPr>
        <p:blipFill rotWithShape="1">
          <a:blip r:embed="rId11">
            <a:alphaModFix/>
          </a:blip>
          <a:srcRect/>
          <a:stretch/>
        </p:blipFill>
        <p:spPr>
          <a:xfrm>
            <a:off x="3051612" y="3175074"/>
            <a:ext cx="1314509" cy="1244526"/>
          </a:xfrm>
          <a:prstGeom prst="rect">
            <a:avLst/>
          </a:prstGeom>
          <a:noFill/>
          <a:ln>
            <a:noFill/>
          </a:ln>
        </p:spPr>
      </p:pic>
      <p:sp>
        <p:nvSpPr>
          <p:cNvPr id="494" name="Google Shape;494;p13"/>
          <p:cNvSpPr/>
          <p:nvPr/>
        </p:nvSpPr>
        <p:spPr>
          <a:xfrm>
            <a:off x="2895962" y="49149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2895962" y="49149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81%</a:t>
            </a:r>
            <a:endParaRPr sz="4800" b="0" i="0" u="none" strike="noStrike" cap="none">
              <a:solidFill>
                <a:schemeClr val="dk1"/>
              </a:solidFill>
              <a:latin typeface="Calibri"/>
              <a:ea typeface="Calibri"/>
              <a:cs typeface="Calibri"/>
              <a:sym typeface="Calibri"/>
            </a:endParaRPr>
          </a:p>
        </p:txBody>
      </p:sp>
      <p:sp>
        <p:nvSpPr>
          <p:cNvPr id="496" name="Google Shape;496;p13"/>
          <p:cNvSpPr/>
          <p:nvPr/>
        </p:nvSpPr>
        <p:spPr>
          <a:xfrm>
            <a:off x="2895962" y="57912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People believe that companies should prioritize ethical considerations</a:t>
            </a:r>
            <a:endParaRPr sz="3200" b="0" i="0" u="none" strike="noStrike" cap="none">
              <a:solidFill>
                <a:schemeClr val="dk1"/>
              </a:solidFill>
              <a:latin typeface="Calibri"/>
              <a:ea typeface="Calibri"/>
              <a:cs typeface="Calibri"/>
              <a:sym typeface="Calibri"/>
            </a:endParaRPr>
          </a:p>
        </p:txBody>
      </p:sp>
      <p:pic>
        <p:nvPicPr>
          <p:cNvPr id="497" name="Google Shape;497;p13" descr=" "/>
          <p:cNvPicPr preferRelativeResize="0"/>
          <p:nvPr/>
        </p:nvPicPr>
        <p:blipFill rotWithShape="1">
          <a:blip r:embed="rId12">
            <a:alphaModFix/>
          </a:blip>
          <a:srcRect/>
          <a:stretch/>
        </p:blipFill>
        <p:spPr>
          <a:xfrm>
            <a:off x="2495862" y="2679700"/>
            <a:ext cx="5347368" cy="4978400"/>
          </a:xfrm>
          <a:prstGeom prst="rect">
            <a:avLst/>
          </a:prstGeom>
          <a:noFill/>
          <a:ln>
            <a:noFill/>
          </a:ln>
        </p:spPr>
      </p:pic>
      <p:pic>
        <p:nvPicPr>
          <p:cNvPr id="498" name="Google Shape;498;p13" descr=" "/>
          <p:cNvPicPr preferRelativeResize="0"/>
          <p:nvPr/>
        </p:nvPicPr>
        <p:blipFill rotWithShape="1">
          <a:blip r:embed="rId13">
            <a:alphaModFix/>
          </a:blip>
          <a:srcRect/>
          <a:stretch/>
        </p:blipFill>
        <p:spPr>
          <a:xfrm>
            <a:off x="2495862" y="2679700"/>
            <a:ext cx="5347368" cy="4978400"/>
          </a:xfrm>
          <a:prstGeom prst="rect">
            <a:avLst/>
          </a:prstGeom>
          <a:noFill/>
          <a:ln>
            <a:noFill/>
          </a:ln>
        </p:spPr>
      </p:pic>
      <p:sp>
        <p:nvSpPr>
          <p:cNvPr id="499" name="Google Shape;499;p13"/>
          <p:cNvSpPr/>
          <p:nvPr/>
        </p:nvSpPr>
        <p:spPr>
          <a:xfrm>
            <a:off x="16550169" y="59436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16956619" y="62484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1" name="Google Shape;501;p13" descr=" "/>
          <p:cNvPicPr preferRelativeResize="0"/>
          <p:nvPr/>
        </p:nvPicPr>
        <p:blipFill rotWithShape="1">
          <a:blip r:embed="rId10">
            <a:alphaModFix/>
          </a:blip>
          <a:srcRect/>
          <a:stretch/>
        </p:blipFill>
        <p:spPr>
          <a:xfrm>
            <a:off x="16956619" y="6248400"/>
            <a:ext cx="1625803" cy="1625600"/>
          </a:xfrm>
          <a:prstGeom prst="rect">
            <a:avLst/>
          </a:prstGeom>
          <a:noFill/>
          <a:ln>
            <a:noFill/>
          </a:ln>
        </p:spPr>
      </p:pic>
      <p:pic>
        <p:nvPicPr>
          <p:cNvPr id="502" name="Google Shape;502;p13" descr=" "/>
          <p:cNvPicPr preferRelativeResize="0"/>
          <p:nvPr/>
        </p:nvPicPr>
        <p:blipFill rotWithShape="1">
          <a:blip r:embed="rId14">
            <a:alphaModFix/>
          </a:blip>
          <a:srcRect/>
          <a:stretch/>
        </p:blipFill>
        <p:spPr>
          <a:xfrm>
            <a:off x="17245580" y="6350000"/>
            <a:ext cx="1047881" cy="1422400"/>
          </a:xfrm>
          <a:prstGeom prst="rect">
            <a:avLst/>
          </a:prstGeom>
          <a:noFill/>
          <a:ln>
            <a:noFill/>
          </a:ln>
        </p:spPr>
      </p:pic>
      <p:sp>
        <p:nvSpPr>
          <p:cNvPr id="503" name="Google Shape;503;p13"/>
          <p:cNvSpPr/>
          <p:nvPr/>
        </p:nvSpPr>
        <p:spPr>
          <a:xfrm>
            <a:off x="16956619" y="81788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16956619" y="81788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63%</a:t>
            </a:r>
            <a:endParaRPr sz="4800" b="0" i="0" u="none" strike="noStrike" cap="none">
              <a:solidFill>
                <a:schemeClr val="dk1"/>
              </a:solidFill>
              <a:latin typeface="Calibri"/>
              <a:ea typeface="Calibri"/>
              <a:cs typeface="Calibri"/>
              <a:sym typeface="Calibri"/>
            </a:endParaRPr>
          </a:p>
        </p:txBody>
      </p:sp>
      <p:sp>
        <p:nvSpPr>
          <p:cNvPr id="505" name="Google Shape;505;p13"/>
          <p:cNvSpPr/>
          <p:nvPr/>
        </p:nvSpPr>
        <p:spPr>
          <a:xfrm>
            <a:off x="16956619" y="90551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Were concerned about the ethical implications of the AI system</a:t>
            </a:r>
            <a:endParaRPr sz="3200" b="0" i="0" u="none" strike="noStrike" cap="none">
              <a:solidFill>
                <a:schemeClr val="dk1"/>
              </a:solidFill>
              <a:latin typeface="Calibri"/>
              <a:ea typeface="Calibri"/>
              <a:cs typeface="Calibri"/>
              <a:sym typeface="Calibri"/>
            </a:endParaRPr>
          </a:p>
        </p:txBody>
      </p:sp>
      <p:pic>
        <p:nvPicPr>
          <p:cNvPr id="506" name="Google Shape;506;p13" descr=" "/>
          <p:cNvPicPr preferRelativeResize="0"/>
          <p:nvPr/>
        </p:nvPicPr>
        <p:blipFill rotWithShape="1">
          <a:blip r:embed="rId12">
            <a:alphaModFix/>
          </a:blip>
          <a:srcRect/>
          <a:stretch/>
        </p:blipFill>
        <p:spPr>
          <a:xfrm>
            <a:off x="16556519" y="5943600"/>
            <a:ext cx="5347368" cy="4978400"/>
          </a:xfrm>
          <a:prstGeom prst="rect">
            <a:avLst/>
          </a:prstGeom>
          <a:noFill/>
          <a:ln>
            <a:noFill/>
          </a:ln>
        </p:spPr>
      </p:pic>
      <p:pic>
        <p:nvPicPr>
          <p:cNvPr id="507" name="Google Shape;507;p13" descr=" "/>
          <p:cNvPicPr preferRelativeResize="0"/>
          <p:nvPr/>
        </p:nvPicPr>
        <p:blipFill rotWithShape="1">
          <a:blip r:embed="rId13">
            <a:alphaModFix/>
          </a:blip>
          <a:srcRect/>
          <a:stretch/>
        </p:blipFill>
        <p:spPr>
          <a:xfrm>
            <a:off x="16556519" y="5943600"/>
            <a:ext cx="5347368" cy="4978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2"/>
        <p:cNvGrpSpPr/>
        <p:nvPr/>
      </p:nvGrpSpPr>
      <p:grpSpPr>
        <a:xfrm>
          <a:off x="0" y="0"/>
          <a:ext cx="0" cy="0"/>
          <a:chOff x="0" y="0"/>
          <a:chExt cx="0" cy="0"/>
        </a:xfrm>
      </p:grpSpPr>
      <p:pic>
        <p:nvPicPr>
          <p:cNvPr id="513" name="Google Shape;513;p14"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14" name="Google Shape;514;p14"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515" name="Google Shape;515;p14"/>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6" name="Google Shape;516;p14"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17" name="Google Shape;517;p14"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518" name="Google Shape;518;p14"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519" name="Google Shape;519;p14"/>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AND PRIVACY</a:t>
            </a:r>
            <a:endParaRPr sz="8000" b="0" i="0" u="none" strike="noStrike" cap="none">
              <a:solidFill>
                <a:schemeClr val="dk1"/>
              </a:solidFill>
              <a:latin typeface="Calibri"/>
              <a:ea typeface="Calibri"/>
              <a:cs typeface="Calibri"/>
              <a:sym typeface="Calibri"/>
            </a:endParaRPr>
          </a:p>
        </p:txBody>
      </p:sp>
      <p:sp>
        <p:nvSpPr>
          <p:cNvPr id="520" name="Google Shape;520;p14"/>
          <p:cNvSpPr/>
          <p:nvPr/>
        </p:nvSpPr>
        <p:spPr>
          <a:xfrm>
            <a:off x="6007851" y="3026833"/>
            <a:ext cx="9090103" cy="275166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 survey by Pew Research Center found that 64% of Americans are concerned about the way that companies are using their data, and 81% feel that they have little or no control over the data that companies collect about them.</a:t>
            </a:r>
            <a:endParaRPr sz="3200" b="0" i="0" u="none" strike="noStrike" cap="none">
              <a:solidFill>
                <a:schemeClr val="dk1"/>
              </a:solidFill>
              <a:latin typeface="Calibri"/>
              <a:ea typeface="Calibri"/>
              <a:cs typeface="Calibri"/>
              <a:sym typeface="Calibri"/>
            </a:endParaRPr>
          </a:p>
        </p:txBody>
      </p:sp>
      <p:sp>
        <p:nvSpPr>
          <p:cNvPr id="521" name="Google Shape;521;p14"/>
          <p:cNvSpPr/>
          <p:nvPr/>
        </p:nvSpPr>
        <p:spPr>
          <a:xfrm>
            <a:off x="14111464" y="9618133"/>
            <a:ext cx="9090103" cy="225636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EU's GDPR includes provisions for ensuring that individuals have the right to access and control their personal data, including data that is processed using AI systems. </a:t>
            </a:r>
            <a:endParaRPr sz="3200" b="0" i="0" u="none" strike="noStrike" cap="none">
              <a:solidFill>
                <a:schemeClr val="dk1"/>
              </a:solidFill>
              <a:latin typeface="Calibri"/>
              <a:ea typeface="Calibri"/>
              <a:cs typeface="Calibri"/>
              <a:sym typeface="Calibri"/>
            </a:endParaRPr>
          </a:p>
        </p:txBody>
      </p:sp>
      <p:pic>
        <p:nvPicPr>
          <p:cNvPr id="522" name="Google Shape;522;p14" descr=" "/>
          <p:cNvPicPr preferRelativeResize="0"/>
          <p:nvPr/>
        </p:nvPicPr>
        <p:blipFill rotWithShape="1">
          <a:blip r:embed="rId8">
            <a:alphaModFix/>
          </a:blip>
          <a:srcRect/>
          <a:stretch/>
        </p:blipFill>
        <p:spPr>
          <a:xfrm>
            <a:off x="6134867" y="6438900"/>
            <a:ext cx="7468533" cy="6616700"/>
          </a:xfrm>
          <a:prstGeom prst="rect">
            <a:avLst/>
          </a:prstGeom>
          <a:noFill/>
          <a:ln>
            <a:noFill/>
          </a:ln>
        </p:spPr>
      </p:pic>
      <p:pic>
        <p:nvPicPr>
          <p:cNvPr id="523" name="Google Shape;523;p14" descr=" "/>
          <p:cNvPicPr preferRelativeResize="0"/>
          <p:nvPr/>
        </p:nvPicPr>
        <p:blipFill rotWithShape="1">
          <a:blip r:embed="rId9">
            <a:alphaModFix/>
          </a:blip>
          <a:srcRect/>
          <a:stretch/>
        </p:blipFill>
        <p:spPr>
          <a:xfrm>
            <a:off x="15597549" y="3162300"/>
            <a:ext cx="7468533" cy="5918200"/>
          </a:xfrm>
          <a:prstGeom prst="rect">
            <a:avLst/>
          </a:prstGeom>
          <a:noFill/>
          <a:ln>
            <a:noFill/>
          </a:ln>
        </p:spPr>
      </p:pic>
      <p:sp>
        <p:nvSpPr>
          <p:cNvPr id="524" name="Google Shape;524;p14"/>
          <p:cNvSpPr/>
          <p:nvPr/>
        </p:nvSpPr>
        <p:spPr>
          <a:xfrm>
            <a:off x="3340518" y="3111500"/>
            <a:ext cx="1765521" cy="101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4"/>
          <p:cNvSpPr/>
          <p:nvPr/>
        </p:nvSpPr>
        <p:spPr>
          <a:xfrm>
            <a:off x="3365921" y="3136900"/>
            <a:ext cx="1714714" cy="1765300"/>
          </a:xfrm>
          <a:prstGeom prst="rect">
            <a:avLst/>
          </a:prstGeom>
          <a:solidFill>
            <a:srgbClr val="9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4"/>
          <p:cNvSpPr/>
          <p:nvPr/>
        </p:nvSpPr>
        <p:spPr>
          <a:xfrm>
            <a:off x="3670759" y="3479800"/>
            <a:ext cx="1486086" cy="11176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4800"/>
              <a:buFont typeface="Poppins"/>
              <a:buNone/>
            </a:pPr>
            <a:r>
              <a:rPr lang="en-US" sz="4800" b="1" i="0" u="none" strike="noStrike" cap="none">
                <a:solidFill>
                  <a:srgbClr val="FFFFFF"/>
                </a:solidFill>
                <a:latin typeface="Poppins"/>
                <a:ea typeface="Poppins"/>
                <a:cs typeface="Poppins"/>
                <a:sym typeface="Poppins"/>
              </a:rPr>
              <a:t>20%</a:t>
            </a:r>
            <a:endParaRPr sz="4800" b="0" i="0" u="none" strike="noStrike" cap="none">
              <a:solidFill>
                <a:schemeClr val="dk1"/>
              </a:solidFill>
              <a:latin typeface="Calibri"/>
              <a:ea typeface="Calibri"/>
              <a:cs typeface="Calibri"/>
              <a:sym typeface="Calibri"/>
            </a:endParaRPr>
          </a:p>
        </p:txBody>
      </p:sp>
      <p:pic>
        <p:nvPicPr>
          <p:cNvPr id="527" name="Google Shape;527;p14" descr=" "/>
          <p:cNvPicPr preferRelativeResize="0"/>
          <p:nvPr/>
        </p:nvPicPr>
        <p:blipFill rotWithShape="1">
          <a:blip r:embed="rId10">
            <a:alphaModFix/>
          </a:blip>
          <a:srcRect/>
          <a:stretch/>
        </p:blipFill>
        <p:spPr>
          <a:xfrm>
            <a:off x="3340518" y="4902200"/>
            <a:ext cx="1765521" cy="4559300"/>
          </a:xfrm>
          <a:prstGeom prst="rect">
            <a:avLst/>
          </a:prstGeom>
          <a:noFill/>
          <a:ln>
            <a:noFill/>
          </a:ln>
        </p:spPr>
      </p:pic>
      <p:sp>
        <p:nvSpPr>
          <p:cNvPr id="528" name="Google Shape;528;p14"/>
          <p:cNvSpPr/>
          <p:nvPr/>
        </p:nvSpPr>
        <p:spPr>
          <a:xfrm>
            <a:off x="3645356" y="8039100"/>
            <a:ext cx="1536892" cy="11176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4800"/>
              <a:buFont typeface="Poppins"/>
              <a:buNone/>
            </a:pPr>
            <a:r>
              <a:rPr lang="en-US" sz="4800" b="1" i="0" u="none" strike="noStrike" cap="none">
                <a:solidFill>
                  <a:srgbClr val="FFFFFF"/>
                </a:solidFill>
                <a:latin typeface="Poppins"/>
                <a:ea typeface="Poppins"/>
                <a:cs typeface="Poppins"/>
                <a:sym typeface="Poppins"/>
              </a:rPr>
              <a:t>55%</a:t>
            </a:r>
            <a:endParaRPr sz="4800" b="0" i="0" u="none" strike="noStrike" cap="none">
              <a:solidFill>
                <a:schemeClr val="dk1"/>
              </a:solidFill>
              <a:latin typeface="Calibri"/>
              <a:ea typeface="Calibri"/>
              <a:cs typeface="Calibri"/>
              <a:sym typeface="Calibri"/>
            </a:endParaRPr>
          </a:p>
        </p:txBody>
      </p:sp>
      <p:sp>
        <p:nvSpPr>
          <p:cNvPr id="529" name="Google Shape;529;p14"/>
          <p:cNvSpPr/>
          <p:nvPr/>
        </p:nvSpPr>
        <p:spPr>
          <a:xfrm>
            <a:off x="3353219" y="9461500"/>
            <a:ext cx="1740117" cy="3810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0" name="Google Shape;530;p14" descr=" "/>
          <p:cNvPicPr preferRelativeResize="0"/>
          <p:nvPr/>
        </p:nvPicPr>
        <p:blipFill rotWithShape="1">
          <a:blip r:embed="rId11">
            <a:alphaModFix/>
          </a:blip>
          <a:srcRect/>
          <a:stretch/>
        </p:blipFill>
        <p:spPr>
          <a:xfrm>
            <a:off x="3683665" y="12270036"/>
            <a:ext cx="1252768" cy="46206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5"/>
        <p:cNvGrpSpPr/>
        <p:nvPr/>
      </p:nvGrpSpPr>
      <p:grpSpPr>
        <a:xfrm>
          <a:off x="0" y="0"/>
          <a:ext cx="0" cy="0"/>
          <a:chOff x="0" y="0"/>
          <a:chExt cx="0" cy="0"/>
        </a:xfrm>
      </p:grpSpPr>
      <p:pic>
        <p:nvPicPr>
          <p:cNvPr id="536" name="Google Shape;536;p15"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37" name="Google Shape;537;p15" descr=" "/>
          <p:cNvPicPr preferRelativeResize="0"/>
          <p:nvPr/>
        </p:nvPicPr>
        <p:blipFill rotWithShape="1">
          <a:blip r:embed="rId4">
            <a:alphaModFix/>
          </a:blip>
          <a:srcRect/>
          <a:stretch/>
        </p:blipFill>
        <p:spPr>
          <a:xfrm>
            <a:off x="20614677" y="0"/>
            <a:ext cx="3772371" cy="3022600"/>
          </a:xfrm>
          <a:prstGeom prst="rect">
            <a:avLst/>
          </a:prstGeom>
          <a:noFill/>
          <a:ln>
            <a:noFill/>
          </a:ln>
        </p:spPr>
      </p:pic>
      <p:sp>
        <p:nvSpPr>
          <p:cNvPr id="538" name="Google Shape;538;p15"/>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9" name="Google Shape;539;p15"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40" name="Google Shape;540;p15" descr=" "/>
          <p:cNvPicPr preferRelativeResize="0"/>
          <p:nvPr/>
        </p:nvPicPr>
        <p:blipFill rotWithShape="1">
          <a:blip r:embed="rId6">
            <a:alphaModFix/>
          </a:blip>
          <a:srcRect/>
          <a:stretch/>
        </p:blipFill>
        <p:spPr>
          <a:xfrm>
            <a:off x="20614677" y="12014200"/>
            <a:ext cx="1550279" cy="172244"/>
          </a:xfrm>
          <a:prstGeom prst="rect">
            <a:avLst/>
          </a:prstGeom>
          <a:noFill/>
          <a:ln>
            <a:noFill/>
          </a:ln>
        </p:spPr>
      </p:pic>
      <p:pic>
        <p:nvPicPr>
          <p:cNvPr id="541" name="Google Shape;541;p15" descr=" "/>
          <p:cNvPicPr preferRelativeResize="0"/>
          <p:nvPr/>
        </p:nvPicPr>
        <p:blipFill rotWithShape="1">
          <a:blip r:embed="rId7">
            <a:alphaModFix/>
          </a:blip>
          <a:srcRect/>
          <a:stretch/>
        </p:blipFill>
        <p:spPr>
          <a:xfrm>
            <a:off x="21651909" y="12438162"/>
            <a:ext cx="513580" cy="172244"/>
          </a:xfrm>
          <a:prstGeom prst="rect">
            <a:avLst/>
          </a:prstGeom>
          <a:noFill/>
          <a:ln>
            <a:noFill/>
          </a:ln>
        </p:spPr>
      </p:pic>
      <p:pic>
        <p:nvPicPr>
          <p:cNvPr id="542" name="Google Shape;542;p15" descr=" "/>
          <p:cNvPicPr preferRelativeResize="0"/>
          <p:nvPr/>
        </p:nvPicPr>
        <p:blipFill rotWithShape="1">
          <a:blip r:embed="rId8">
            <a:alphaModFix/>
          </a:blip>
          <a:srcRect/>
          <a:stretch/>
        </p:blipFill>
        <p:spPr>
          <a:xfrm>
            <a:off x="0" y="11938000"/>
            <a:ext cx="3442384" cy="1530474"/>
          </a:xfrm>
          <a:prstGeom prst="rect">
            <a:avLst/>
          </a:prstGeom>
          <a:noFill/>
          <a:ln>
            <a:noFill/>
          </a:ln>
        </p:spPr>
      </p:pic>
      <p:pic>
        <p:nvPicPr>
          <p:cNvPr id="543" name="Google Shape;543;p15" descr=" "/>
          <p:cNvPicPr preferRelativeResize="0"/>
          <p:nvPr/>
        </p:nvPicPr>
        <p:blipFill rotWithShape="1">
          <a:blip r:embed="rId9">
            <a:alphaModFix/>
          </a:blip>
          <a:srcRect/>
          <a:stretch/>
        </p:blipFill>
        <p:spPr>
          <a:xfrm>
            <a:off x="4078028" y="0"/>
            <a:ext cx="6215864" cy="2378397"/>
          </a:xfrm>
          <a:prstGeom prst="rect">
            <a:avLst/>
          </a:prstGeom>
          <a:noFill/>
          <a:ln>
            <a:noFill/>
          </a:ln>
        </p:spPr>
      </p:pic>
      <p:sp>
        <p:nvSpPr>
          <p:cNvPr id="544" name="Google Shape;544;p15"/>
          <p:cNvSpPr/>
          <p:nvPr/>
        </p:nvSpPr>
        <p:spPr>
          <a:xfrm>
            <a:off x="876410" y="3670300"/>
            <a:ext cx="9513489" cy="68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5"/>
          <p:cNvSpPr/>
          <p:nvPr/>
        </p:nvSpPr>
        <p:spPr>
          <a:xfrm>
            <a:off x="876410" y="3670300"/>
            <a:ext cx="9513489" cy="68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5"/>
          <p:cNvSpPr/>
          <p:nvPr/>
        </p:nvSpPr>
        <p:spPr>
          <a:xfrm>
            <a:off x="876410" y="3670300"/>
            <a:ext cx="10055423" cy="4682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AI AND SOCIETY</a:t>
            </a:r>
            <a:endParaRPr sz="12800" b="0" i="0" u="none" strike="noStrike" cap="none">
              <a:solidFill>
                <a:schemeClr val="dk1"/>
              </a:solidFill>
              <a:latin typeface="Calibri"/>
              <a:ea typeface="Calibri"/>
              <a:cs typeface="Calibri"/>
              <a:sym typeface="Calibri"/>
            </a:endParaRPr>
          </a:p>
        </p:txBody>
      </p:sp>
      <p:sp>
        <p:nvSpPr>
          <p:cNvPr id="547" name="Google Shape;547;p15"/>
          <p:cNvSpPr/>
          <p:nvPr/>
        </p:nvSpPr>
        <p:spPr>
          <a:xfrm>
            <a:off x="876410" y="7912100"/>
            <a:ext cx="9648973" cy="2738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Discusses the broader societal implications of AI, including its impact on job displacement, inequality, and social norms. This section aims to provide a comprehensive understanding of the ways in which AI is shaping our society and the challenges that need to be addressed.</a:t>
            </a:r>
            <a:endParaRPr sz="3200" b="0" i="0" u="none" strike="noStrike" cap="none">
              <a:solidFill>
                <a:schemeClr val="dk1"/>
              </a:solidFill>
              <a:latin typeface="Calibri"/>
              <a:ea typeface="Calibri"/>
              <a:cs typeface="Calibri"/>
              <a:sym typeface="Calibri"/>
            </a:endParaRPr>
          </a:p>
        </p:txBody>
      </p:sp>
      <p:pic>
        <p:nvPicPr>
          <p:cNvPr id="548" name="Google Shape;548;p15" descr=" "/>
          <p:cNvPicPr preferRelativeResize="0"/>
          <p:nvPr/>
        </p:nvPicPr>
        <p:blipFill rotWithShape="1">
          <a:blip r:embed="rId10">
            <a:alphaModFix/>
          </a:blip>
          <a:srcRect/>
          <a:stretch/>
        </p:blipFill>
        <p:spPr>
          <a:xfrm>
            <a:off x="11977597" y="838200"/>
            <a:ext cx="11621953" cy="11772900"/>
          </a:xfrm>
          <a:prstGeom prst="rect">
            <a:avLst/>
          </a:prstGeom>
          <a:noFill/>
          <a:ln>
            <a:noFill/>
          </a:ln>
        </p:spPr>
      </p:pic>
      <p:pic>
        <p:nvPicPr>
          <p:cNvPr id="549" name="Google Shape;549;p15" descr=" "/>
          <p:cNvPicPr preferRelativeResize="0"/>
          <p:nvPr/>
        </p:nvPicPr>
        <p:blipFill rotWithShape="1">
          <a:blip r:embed="rId11">
            <a:alphaModFix/>
          </a:blip>
          <a:srcRect/>
          <a:stretch/>
        </p:blipFill>
        <p:spPr>
          <a:xfrm>
            <a:off x="11977597" y="838200"/>
            <a:ext cx="11621953" cy="11772900"/>
          </a:xfrm>
          <a:prstGeom prst="rect">
            <a:avLst/>
          </a:prstGeom>
          <a:noFill/>
          <a:ln>
            <a:noFill/>
          </a:ln>
        </p:spPr>
      </p:pic>
      <p:pic>
        <p:nvPicPr>
          <p:cNvPr id="550" name="Google Shape;550;p15" descr=" "/>
          <p:cNvPicPr preferRelativeResize="0"/>
          <p:nvPr/>
        </p:nvPicPr>
        <p:blipFill rotWithShape="1">
          <a:blip r:embed="rId12">
            <a:alphaModFix/>
          </a:blip>
          <a:srcRect/>
          <a:stretch/>
        </p:blipFill>
        <p:spPr>
          <a:xfrm>
            <a:off x="12472959" y="1358900"/>
            <a:ext cx="10466108" cy="10998200"/>
          </a:xfrm>
          <a:prstGeom prst="rect">
            <a:avLst/>
          </a:prstGeom>
          <a:noFill/>
          <a:ln>
            <a:noFill/>
          </a:ln>
        </p:spPr>
      </p:pic>
      <p:sp>
        <p:nvSpPr>
          <p:cNvPr id="551" name="Google Shape;551;p15"/>
          <p:cNvSpPr/>
          <p:nvPr/>
        </p:nvSpPr>
        <p:spPr>
          <a:xfrm>
            <a:off x="14327391" y="9169400"/>
            <a:ext cx="8611676" cy="980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0"/>
              <a:buFont typeface="Rajdhani"/>
              <a:buNone/>
            </a:pPr>
            <a:r>
              <a:rPr lang="en-US" sz="48000" b="1" i="0" u="none" strike="noStrike" cap="none">
                <a:solidFill>
                  <a:srgbClr val="FFFFFF"/>
                </a:solidFill>
                <a:latin typeface="Rajdhani"/>
                <a:ea typeface="Rajdhani"/>
                <a:cs typeface="Rajdhani"/>
                <a:sym typeface="Rajdhani"/>
              </a:rPr>
              <a:t>04</a:t>
            </a:r>
            <a:endParaRPr sz="48000" b="0" i="0" u="none" strike="noStrike" cap="non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Controlling Model Output</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436455" y="9684344"/>
            <a:ext cx="16828254" cy="1323439"/>
          </a:xfrm>
          <a:prstGeom prst="rect">
            <a:avLst/>
          </a:prstGeom>
        </p:spPr>
        <p:txBody>
          <a:bodyPr wrap="square">
            <a:spAutoFit/>
          </a:bodyPr>
          <a:lstStyle/>
          <a:p>
            <a:r>
              <a:rPr lang="en-US" sz="4000" b="1" dirty="0">
                <a:solidFill>
                  <a:schemeClr val="bg1"/>
                </a:solidFill>
                <a:latin typeface="MinionPro-It"/>
              </a:rPr>
              <a:t>The model chooses the next token to generate based on their likelihood scores.</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3179831" y="4224867"/>
            <a:ext cx="13802126" cy="4031930"/>
          </a:xfrm>
          <a:prstGeom prst="rect">
            <a:avLst/>
          </a:prstGeom>
        </p:spPr>
      </p:pic>
    </p:spTree>
    <p:extLst>
      <p:ext uri="{BB962C8B-B14F-4D97-AF65-F5344CB8AC3E}">
        <p14:creationId xmlns:p14="http://schemas.microsoft.com/office/powerpoint/2010/main" val="1692282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6"/>
        <p:cNvGrpSpPr/>
        <p:nvPr/>
      </p:nvGrpSpPr>
      <p:grpSpPr>
        <a:xfrm>
          <a:off x="0" y="0"/>
          <a:ext cx="0" cy="0"/>
          <a:chOff x="0" y="0"/>
          <a:chExt cx="0" cy="0"/>
        </a:xfrm>
      </p:grpSpPr>
      <p:pic>
        <p:nvPicPr>
          <p:cNvPr id="557" name="Google Shape;557;p16"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58" name="Google Shape;558;p16"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559" name="Google Shape;559;p16"/>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0" name="Google Shape;560;p16"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61" name="Google Shape;561;p16" descr=" "/>
          <p:cNvPicPr preferRelativeResize="0"/>
          <p:nvPr/>
        </p:nvPicPr>
        <p:blipFill rotWithShape="1">
          <a:blip r:embed="rId6">
            <a:alphaModFix/>
          </a:blip>
          <a:srcRect/>
          <a:stretch/>
        </p:blipFill>
        <p:spPr>
          <a:xfrm>
            <a:off x="13590699" y="10922000"/>
            <a:ext cx="4798939" cy="2133600"/>
          </a:xfrm>
          <a:prstGeom prst="rect">
            <a:avLst/>
          </a:prstGeom>
          <a:noFill/>
          <a:ln>
            <a:noFill/>
          </a:ln>
        </p:spPr>
      </p:pic>
      <p:pic>
        <p:nvPicPr>
          <p:cNvPr id="562" name="Google Shape;562;p16" descr=" "/>
          <p:cNvPicPr preferRelativeResize="0"/>
          <p:nvPr/>
        </p:nvPicPr>
        <p:blipFill rotWithShape="1">
          <a:blip r:embed="rId7">
            <a:alphaModFix/>
          </a:blip>
          <a:srcRect/>
          <a:stretch/>
        </p:blipFill>
        <p:spPr>
          <a:xfrm>
            <a:off x="0" y="11002293"/>
            <a:ext cx="1943343" cy="2713707"/>
          </a:xfrm>
          <a:prstGeom prst="rect">
            <a:avLst/>
          </a:prstGeom>
          <a:noFill/>
          <a:ln>
            <a:noFill/>
          </a:ln>
        </p:spPr>
      </p:pic>
      <p:pic>
        <p:nvPicPr>
          <p:cNvPr id="563" name="Google Shape;563;p16" descr=" "/>
          <p:cNvPicPr preferRelativeResize="0"/>
          <p:nvPr/>
        </p:nvPicPr>
        <p:blipFill rotWithShape="1">
          <a:blip r:embed="rId8">
            <a:alphaModFix/>
          </a:blip>
          <a:srcRect/>
          <a:stretch/>
        </p:blipFill>
        <p:spPr>
          <a:xfrm>
            <a:off x="0" y="825500"/>
            <a:ext cx="1537577" cy="172244"/>
          </a:xfrm>
          <a:prstGeom prst="rect">
            <a:avLst/>
          </a:prstGeom>
          <a:noFill/>
          <a:ln>
            <a:noFill/>
          </a:ln>
        </p:spPr>
      </p:pic>
      <p:pic>
        <p:nvPicPr>
          <p:cNvPr id="564" name="Google Shape;564;p16" descr=" "/>
          <p:cNvPicPr preferRelativeResize="0"/>
          <p:nvPr/>
        </p:nvPicPr>
        <p:blipFill rotWithShape="1">
          <a:blip r:embed="rId9">
            <a:alphaModFix/>
          </a:blip>
          <a:srcRect/>
          <a:stretch/>
        </p:blipFill>
        <p:spPr>
          <a:xfrm>
            <a:off x="1024531" y="1249462"/>
            <a:ext cx="513580" cy="172244"/>
          </a:xfrm>
          <a:prstGeom prst="rect">
            <a:avLst/>
          </a:prstGeom>
          <a:noFill/>
          <a:ln>
            <a:noFill/>
          </a:ln>
        </p:spPr>
      </p:pic>
      <p:pic>
        <p:nvPicPr>
          <p:cNvPr id="565" name="Google Shape;565;p16" descr=" "/>
          <p:cNvPicPr preferRelativeResize="0"/>
          <p:nvPr/>
        </p:nvPicPr>
        <p:blipFill rotWithShape="1">
          <a:blip r:embed="rId10">
            <a:alphaModFix/>
          </a:blip>
          <a:srcRect/>
          <a:stretch/>
        </p:blipFill>
        <p:spPr>
          <a:xfrm>
            <a:off x="1651206" y="1612900"/>
            <a:ext cx="9424578" cy="10236200"/>
          </a:xfrm>
          <a:prstGeom prst="rect">
            <a:avLst/>
          </a:prstGeom>
          <a:noFill/>
          <a:ln>
            <a:noFill/>
          </a:ln>
        </p:spPr>
      </p:pic>
      <p:pic>
        <p:nvPicPr>
          <p:cNvPr id="566" name="Google Shape;566;p16" descr=" "/>
          <p:cNvPicPr preferRelativeResize="0"/>
          <p:nvPr/>
        </p:nvPicPr>
        <p:blipFill rotWithShape="1">
          <a:blip r:embed="rId11">
            <a:alphaModFix/>
          </a:blip>
          <a:srcRect/>
          <a:stretch/>
        </p:blipFill>
        <p:spPr>
          <a:xfrm>
            <a:off x="8992724" y="0"/>
            <a:ext cx="6220730" cy="4247381"/>
          </a:xfrm>
          <a:prstGeom prst="rect">
            <a:avLst/>
          </a:prstGeom>
          <a:noFill/>
          <a:ln>
            <a:noFill/>
          </a:ln>
        </p:spPr>
      </p:pic>
      <p:sp>
        <p:nvSpPr>
          <p:cNvPr id="567" name="Google Shape;567;p16"/>
          <p:cNvSpPr/>
          <p:nvPr/>
        </p:nvSpPr>
        <p:spPr>
          <a:xfrm>
            <a:off x="12396749" y="1498600"/>
            <a:ext cx="9475384" cy="995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a:off x="12396749" y="1498600"/>
            <a:ext cx="9814093" cy="94064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THE RISE OF POWERFUL AI WILL BE EITHER THE BEST OR THE WORST THING EVER TO HAPPEN TO HUMANITY. WE DO NOT YET KNOW WHICH.</a:t>
            </a:r>
            <a:endParaRPr sz="8000" b="0" i="0" u="none" strike="noStrike" cap="none">
              <a:solidFill>
                <a:schemeClr val="dk1"/>
              </a:solidFill>
              <a:latin typeface="Calibri"/>
              <a:ea typeface="Calibri"/>
              <a:cs typeface="Calibri"/>
              <a:sym typeface="Calibri"/>
            </a:endParaRPr>
          </a:p>
        </p:txBody>
      </p:sp>
      <p:sp>
        <p:nvSpPr>
          <p:cNvPr id="569" name="Google Shape;569;p16"/>
          <p:cNvSpPr/>
          <p:nvPr/>
        </p:nvSpPr>
        <p:spPr>
          <a:xfrm>
            <a:off x="18328391" y="10871200"/>
            <a:ext cx="3696162" cy="736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Rajdhani"/>
              <a:buNone/>
            </a:pPr>
            <a:r>
              <a:rPr lang="en-US" sz="3600" b="1" i="0" u="none" strike="noStrike" cap="none">
                <a:solidFill>
                  <a:srgbClr val="FFFFFF"/>
                </a:solidFill>
                <a:latin typeface="Rajdhani"/>
                <a:ea typeface="Rajdhani"/>
                <a:cs typeface="Rajdhani"/>
                <a:sym typeface="Rajdhani"/>
              </a:rPr>
              <a:t>STEPHEN HAWKING</a:t>
            </a:r>
            <a:endParaRPr sz="3600" b="0" i="0" u="none" strike="noStrike" cap="non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4"/>
        <p:cNvGrpSpPr/>
        <p:nvPr/>
      </p:nvGrpSpPr>
      <p:grpSpPr>
        <a:xfrm>
          <a:off x="0" y="0"/>
          <a:ext cx="0" cy="0"/>
          <a:chOff x="0" y="0"/>
          <a:chExt cx="0" cy="0"/>
        </a:xfrm>
      </p:grpSpPr>
      <p:pic>
        <p:nvPicPr>
          <p:cNvPr id="575" name="Google Shape;575;p17"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576" name="Google Shape;576;p17"/>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7" name="Google Shape;577;p17" descr=" "/>
          <p:cNvPicPr preferRelativeResize="0"/>
          <p:nvPr/>
        </p:nvPicPr>
        <p:blipFill rotWithShape="1">
          <a:blip r:embed="rId4">
            <a:alphaModFix/>
          </a:blip>
          <a:srcRect/>
          <a:stretch/>
        </p:blipFill>
        <p:spPr>
          <a:xfrm>
            <a:off x="22329391" y="495300"/>
            <a:ext cx="1550815" cy="596181"/>
          </a:xfrm>
          <a:prstGeom prst="rect">
            <a:avLst/>
          </a:prstGeom>
          <a:noFill/>
          <a:ln>
            <a:noFill/>
          </a:ln>
        </p:spPr>
      </p:pic>
      <p:pic>
        <p:nvPicPr>
          <p:cNvPr id="578" name="Google Shape;578;p17" descr=" "/>
          <p:cNvPicPr preferRelativeResize="0"/>
          <p:nvPr/>
        </p:nvPicPr>
        <p:blipFill rotWithShape="1">
          <a:blip r:embed="rId5">
            <a:alphaModFix/>
          </a:blip>
          <a:srcRect/>
          <a:stretch/>
        </p:blipFill>
        <p:spPr>
          <a:xfrm>
            <a:off x="19446130" y="1092200"/>
            <a:ext cx="3438707" cy="1530474"/>
          </a:xfrm>
          <a:prstGeom prst="rect">
            <a:avLst/>
          </a:prstGeom>
          <a:noFill/>
          <a:ln>
            <a:noFill/>
          </a:ln>
        </p:spPr>
      </p:pic>
      <p:pic>
        <p:nvPicPr>
          <p:cNvPr id="579" name="Google Shape;579;p17" descr=" "/>
          <p:cNvPicPr preferRelativeResize="0"/>
          <p:nvPr/>
        </p:nvPicPr>
        <p:blipFill rotWithShape="1">
          <a:blip r:embed="rId6">
            <a:alphaModFix/>
          </a:blip>
          <a:srcRect/>
          <a:stretch/>
        </p:blipFill>
        <p:spPr>
          <a:xfrm>
            <a:off x="4255032" y="10515600"/>
            <a:ext cx="1582678" cy="2741389"/>
          </a:xfrm>
          <a:prstGeom prst="rect">
            <a:avLst/>
          </a:prstGeom>
          <a:noFill/>
          <a:ln>
            <a:noFill/>
          </a:ln>
        </p:spPr>
      </p:pic>
      <p:pic>
        <p:nvPicPr>
          <p:cNvPr id="580" name="Google Shape;580;p17" descr=" "/>
          <p:cNvPicPr preferRelativeResize="0"/>
          <p:nvPr/>
        </p:nvPicPr>
        <p:blipFill rotWithShape="1">
          <a:blip r:embed="rId7">
            <a:alphaModFix/>
          </a:blip>
          <a:srcRect/>
          <a:stretch/>
        </p:blipFill>
        <p:spPr>
          <a:xfrm>
            <a:off x="0" y="0"/>
            <a:ext cx="2540318" cy="2641600"/>
          </a:xfrm>
          <a:prstGeom prst="rect">
            <a:avLst/>
          </a:prstGeom>
          <a:noFill/>
          <a:ln>
            <a:noFill/>
          </a:ln>
        </p:spPr>
      </p:pic>
      <p:pic>
        <p:nvPicPr>
          <p:cNvPr id="581" name="Google Shape;581;p17" descr=" "/>
          <p:cNvPicPr preferRelativeResize="0"/>
          <p:nvPr/>
        </p:nvPicPr>
        <p:blipFill rotWithShape="1">
          <a:blip r:embed="rId8">
            <a:alphaModFix/>
          </a:blip>
          <a:srcRect/>
          <a:stretch/>
        </p:blipFill>
        <p:spPr>
          <a:xfrm>
            <a:off x="5385473" y="901700"/>
            <a:ext cx="13628803" cy="11912600"/>
          </a:xfrm>
          <a:prstGeom prst="rect">
            <a:avLst/>
          </a:prstGeom>
          <a:noFill/>
          <a:ln>
            <a:noFill/>
          </a:ln>
        </p:spPr>
      </p:pic>
      <p:pic>
        <p:nvPicPr>
          <p:cNvPr id="582" name="Google Shape;582;p17" descr=" "/>
          <p:cNvPicPr preferRelativeResize="0"/>
          <p:nvPr/>
        </p:nvPicPr>
        <p:blipFill rotWithShape="1">
          <a:blip r:embed="rId9">
            <a:alphaModFix/>
          </a:blip>
          <a:srcRect/>
          <a:stretch/>
        </p:blipFill>
        <p:spPr>
          <a:xfrm>
            <a:off x="5385473" y="901700"/>
            <a:ext cx="13628803" cy="11912600"/>
          </a:xfrm>
          <a:prstGeom prst="rect">
            <a:avLst/>
          </a:prstGeom>
          <a:noFill/>
          <a:ln>
            <a:noFill/>
          </a:ln>
        </p:spPr>
      </p:pic>
      <p:sp>
        <p:nvSpPr>
          <p:cNvPr id="583" name="Google Shape;583;p17"/>
          <p:cNvSpPr/>
          <p:nvPr/>
        </p:nvSpPr>
        <p:spPr>
          <a:xfrm>
            <a:off x="5626803" y="1587500"/>
            <a:ext cx="13146143" cy="10553700"/>
          </a:xfrm>
          <a:prstGeom prst="roundRect">
            <a:avLst>
              <a:gd name="adj" fmla="val 12043"/>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7"/>
          <p:cNvSpPr/>
          <p:nvPr/>
        </p:nvSpPr>
        <p:spPr>
          <a:xfrm>
            <a:off x="6439705" y="2400300"/>
            <a:ext cx="11859049" cy="29294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THANK YOU FOR</a:t>
            </a:r>
            <a:endParaRPr sz="80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CHOOSING EATEMP</a:t>
            </a:r>
            <a:endParaRPr sz="8000" b="0" i="0" u="none" strike="noStrike" cap="none">
              <a:solidFill>
                <a:schemeClr val="dk1"/>
              </a:solidFill>
              <a:latin typeface="Calibri"/>
              <a:ea typeface="Calibri"/>
              <a:cs typeface="Calibri"/>
              <a:sym typeface="Calibri"/>
            </a:endParaRPr>
          </a:p>
        </p:txBody>
      </p:sp>
      <p:sp>
        <p:nvSpPr>
          <p:cNvPr id="585" name="Google Shape;585;p17"/>
          <p:cNvSpPr/>
          <p:nvPr/>
        </p:nvSpPr>
        <p:spPr>
          <a:xfrm>
            <a:off x="6439705" y="5600700"/>
            <a:ext cx="11655823" cy="3246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We offer free and high-quality slides templates for your presentations. We appreciate you choosing us and hope our templates have been helpful. </a:t>
            </a:r>
            <a:endParaRPr sz="3200" b="0" i="0" u="none" strike="noStrike" cap="none">
              <a:solidFill>
                <a:schemeClr val="dk1"/>
              </a:solidFill>
              <a:latin typeface="Calibri"/>
              <a:ea typeface="Calibri"/>
              <a:cs typeface="Calibri"/>
              <a:sym typeface="Calibri"/>
            </a:endParaRPr>
          </a:p>
          <a:p>
            <a:pPr marL="0" marR="0" lvl="0" indent="0" algn="l" rtl="0">
              <a:spcBef>
                <a:spcPts val="400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As a new website, we rely on your support to grow, so please help us by sharing our site with your friends and colleagues. </a:t>
            </a:r>
            <a:endParaRPr sz="3200" b="0" i="0" u="none" strike="noStrike" cap="none">
              <a:solidFill>
                <a:schemeClr val="dk1"/>
              </a:solidFill>
              <a:latin typeface="Calibri"/>
              <a:ea typeface="Calibri"/>
              <a:cs typeface="Calibri"/>
              <a:sym typeface="Calibri"/>
            </a:endParaRPr>
          </a:p>
        </p:txBody>
      </p:sp>
      <p:sp>
        <p:nvSpPr>
          <p:cNvPr id="586" name="Google Shape;586;p17"/>
          <p:cNvSpPr/>
          <p:nvPr/>
        </p:nvSpPr>
        <p:spPr>
          <a:xfrm>
            <a:off x="6439705" y="9321800"/>
            <a:ext cx="9043530"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7"/>
          <p:cNvSpPr/>
          <p:nvPr/>
        </p:nvSpPr>
        <p:spPr>
          <a:xfrm>
            <a:off x="6439705" y="9321800"/>
            <a:ext cx="3353219"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7"/>
          <p:cNvSpPr/>
          <p:nvPr/>
        </p:nvSpPr>
        <p:spPr>
          <a:xfrm>
            <a:off x="6439705" y="9321800"/>
            <a:ext cx="2514914"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9" name="Google Shape;589;p17" descr=" "/>
          <p:cNvPicPr preferRelativeResize="0"/>
          <p:nvPr/>
        </p:nvPicPr>
        <p:blipFill rotWithShape="1">
          <a:blip r:embed="rId10">
            <a:alphaModFix/>
          </a:blip>
          <a:srcRect/>
          <a:stretch/>
        </p:blipFill>
        <p:spPr>
          <a:xfrm>
            <a:off x="6439705" y="9321800"/>
            <a:ext cx="812902" cy="812800"/>
          </a:xfrm>
          <a:prstGeom prst="rect">
            <a:avLst/>
          </a:prstGeom>
          <a:noFill/>
          <a:ln>
            <a:noFill/>
          </a:ln>
        </p:spPr>
      </p:pic>
      <p:pic>
        <p:nvPicPr>
          <p:cNvPr id="590" name="Google Shape;590;p17" descr=" "/>
          <p:cNvPicPr preferRelativeResize="0"/>
          <p:nvPr/>
        </p:nvPicPr>
        <p:blipFill rotWithShape="1">
          <a:blip r:embed="rId11">
            <a:alphaModFix/>
          </a:blip>
          <a:srcRect/>
          <a:stretch/>
        </p:blipFill>
        <p:spPr>
          <a:xfrm>
            <a:off x="6736074" y="9618142"/>
            <a:ext cx="220160" cy="220142"/>
          </a:xfrm>
          <a:prstGeom prst="rect">
            <a:avLst/>
          </a:prstGeom>
          <a:noFill/>
          <a:ln>
            <a:noFill/>
          </a:ln>
        </p:spPr>
      </p:pic>
      <p:pic>
        <p:nvPicPr>
          <p:cNvPr id="591" name="Google Shape;591;p17" descr=" "/>
          <p:cNvPicPr preferRelativeResize="0"/>
          <p:nvPr/>
        </p:nvPicPr>
        <p:blipFill rotWithShape="1">
          <a:blip r:embed="rId12">
            <a:alphaModFix/>
          </a:blip>
          <a:srcRect/>
          <a:stretch/>
        </p:blipFill>
        <p:spPr>
          <a:xfrm>
            <a:off x="6534809" y="9416380"/>
            <a:ext cx="622694" cy="623664"/>
          </a:xfrm>
          <a:prstGeom prst="rect">
            <a:avLst/>
          </a:prstGeom>
          <a:noFill/>
          <a:ln>
            <a:noFill/>
          </a:ln>
        </p:spPr>
      </p:pic>
      <p:sp>
        <p:nvSpPr>
          <p:cNvPr id="592" name="Google Shape;592;p17"/>
          <p:cNvSpPr/>
          <p:nvPr/>
        </p:nvSpPr>
        <p:spPr>
          <a:xfrm>
            <a:off x="7455832" y="9467850"/>
            <a:ext cx="1634271"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eatemp._</a:t>
            </a:r>
            <a:endParaRPr sz="3200" b="0" i="0" u="none" strike="noStrike" cap="none">
              <a:solidFill>
                <a:schemeClr val="dk1"/>
              </a:solidFill>
              <a:latin typeface="Calibri"/>
              <a:ea typeface="Calibri"/>
              <a:cs typeface="Calibri"/>
              <a:sym typeface="Calibri"/>
            </a:endParaRPr>
          </a:p>
        </p:txBody>
      </p:sp>
      <p:sp>
        <p:nvSpPr>
          <p:cNvPr id="593" name="Google Shape;593;p17"/>
          <p:cNvSpPr/>
          <p:nvPr/>
        </p:nvSpPr>
        <p:spPr>
          <a:xfrm>
            <a:off x="6439705" y="10515600"/>
            <a:ext cx="3353219"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4" name="Google Shape;594;p17" descr=" "/>
          <p:cNvPicPr preferRelativeResize="0"/>
          <p:nvPr/>
        </p:nvPicPr>
        <p:blipFill rotWithShape="1">
          <a:blip r:embed="rId10">
            <a:alphaModFix/>
          </a:blip>
          <a:srcRect/>
          <a:stretch/>
        </p:blipFill>
        <p:spPr>
          <a:xfrm>
            <a:off x="6439705" y="10515600"/>
            <a:ext cx="812902" cy="812800"/>
          </a:xfrm>
          <a:prstGeom prst="rect">
            <a:avLst/>
          </a:prstGeom>
          <a:noFill/>
          <a:ln>
            <a:noFill/>
          </a:ln>
        </p:spPr>
      </p:pic>
      <p:pic>
        <p:nvPicPr>
          <p:cNvPr id="595" name="Google Shape;595;p17" descr=" "/>
          <p:cNvPicPr preferRelativeResize="0"/>
          <p:nvPr/>
        </p:nvPicPr>
        <p:blipFill rotWithShape="1">
          <a:blip r:embed="rId14">
            <a:alphaModFix/>
          </a:blip>
          <a:srcRect/>
          <a:stretch/>
        </p:blipFill>
        <p:spPr>
          <a:xfrm>
            <a:off x="6507446" y="10583342"/>
            <a:ext cx="677417" cy="677342"/>
          </a:xfrm>
          <a:prstGeom prst="rect">
            <a:avLst/>
          </a:prstGeom>
          <a:noFill/>
          <a:ln>
            <a:noFill/>
          </a:ln>
        </p:spPr>
      </p:pic>
      <p:sp>
        <p:nvSpPr>
          <p:cNvPr id="596" name="Google Shape;596;p17"/>
          <p:cNvSpPr/>
          <p:nvPr/>
        </p:nvSpPr>
        <p:spPr>
          <a:xfrm>
            <a:off x="7455832" y="10661650"/>
            <a:ext cx="2472576"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eatempofficial</a:t>
            </a:r>
            <a:endParaRPr sz="3200" b="0" i="0" u="none" strike="noStrike" cap="none">
              <a:solidFill>
                <a:schemeClr val="dk1"/>
              </a:solidFill>
              <a:latin typeface="Calibri"/>
              <a:ea typeface="Calibri"/>
              <a:cs typeface="Calibri"/>
              <a:sym typeface="Calibri"/>
            </a:endParaRPr>
          </a:p>
        </p:txBody>
      </p:sp>
      <p:sp>
        <p:nvSpPr>
          <p:cNvPr id="597" name="Google Shape;597;p17"/>
          <p:cNvSpPr/>
          <p:nvPr/>
        </p:nvSpPr>
        <p:spPr>
          <a:xfrm>
            <a:off x="11748968" y="9321800"/>
            <a:ext cx="3734267"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7"/>
          <p:cNvSpPr/>
          <p:nvPr/>
        </p:nvSpPr>
        <p:spPr>
          <a:xfrm>
            <a:off x="11748968" y="9321800"/>
            <a:ext cx="2591124"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9" name="Google Shape;599;p17" descr=" "/>
          <p:cNvPicPr preferRelativeResize="0"/>
          <p:nvPr/>
        </p:nvPicPr>
        <p:blipFill rotWithShape="1">
          <a:blip r:embed="rId10">
            <a:alphaModFix/>
          </a:blip>
          <a:srcRect/>
          <a:stretch/>
        </p:blipFill>
        <p:spPr>
          <a:xfrm>
            <a:off x="11748968" y="9321800"/>
            <a:ext cx="812902" cy="812800"/>
          </a:xfrm>
          <a:prstGeom prst="rect">
            <a:avLst/>
          </a:prstGeom>
          <a:noFill/>
          <a:ln>
            <a:noFill/>
          </a:ln>
        </p:spPr>
      </p:pic>
      <p:pic>
        <p:nvPicPr>
          <p:cNvPr id="600" name="Google Shape;600;p17" descr=" "/>
          <p:cNvPicPr preferRelativeResize="0"/>
          <p:nvPr/>
        </p:nvPicPr>
        <p:blipFill rotWithShape="1">
          <a:blip r:embed="rId16">
            <a:alphaModFix/>
          </a:blip>
          <a:srcRect/>
          <a:stretch/>
        </p:blipFill>
        <p:spPr>
          <a:xfrm>
            <a:off x="11816709" y="9491142"/>
            <a:ext cx="677417" cy="474142"/>
          </a:xfrm>
          <a:prstGeom prst="rect">
            <a:avLst/>
          </a:prstGeom>
          <a:noFill/>
          <a:ln>
            <a:noFill/>
          </a:ln>
        </p:spPr>
      </p:pic>
      <p:sp>
        <p:nvSpPr>
          <p:cNvPr id="601" name="Google Shape;601;p17"/>
          <p:cNvSpPr/>
          <p:nvPr/>
        </p:nvSpPr>
        <p:spPr>
          <a:xfrm>
            <a:off x="12765095" y="9467850"/>
            <a:ext cx="1710480"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@eatemp</a:t>
            </a:r>
            <a:endParaRPr sz="3200" b="0" i="0" u="none" strike="noStrike" cap="none">
              <a:solidFill>
                <a:schemeClr val="dk1"/>
              </a:solidFill>
              <a:latin typeface="Calibri"/>
              <a:ea typeface="Calibri"/>
              <a:cs typeface="Calibri"/>
              <a:sym typeface="Calibri"/>
            </a:endParaRPr>
          </a:p>
        </p:txBody>
      </p:sp>
      <p:sp>
        <p:nvSpPr>
          <p:cNvPr id="602" name="Google Shape;602;p17"/>
          <p:cNvSpPr/>
          <p:nvPr/>
        </p:nvSpPr>
        <p:spPr>
          <a:xfrm>
            <a:off x="11748968" y="10515600"/>
            <a:ext cx="3734267"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3" name="Google Shape;603;p17" descr=" "/>
          <p:cNvPicPr preferRelativeResize="0"/>
          <p:nvPr/>
        </p:nvPicPr>
        <p:blipFill rotWithShape="1">
          <a:blip r:embed="rId10">
            <a:alphaModFix/>
          </a:blip>
          <a:srcRect/>
          <a:stretch/>
        </p:blipFill>
        <p:spPr>
          <a:xfrm>
            <a:off x="11748968" y="10515600"/>
            <a:ext cx="812902" cy="812800"/>
          </a:xfrm>
          <a:prstGeom prst="rect">
            <a:avLst/>
          </a:prstGeom>
          <a:noFill/>
          <a:ln>
            <a:noFill/>
          </a:ln>
        </p:spPr>
      </p:pic>
      <p:pic>
        <p:nvPicPr>
          <p:cNvPr id="604" name="Google Shape;604;p17" descr=" "/>
          <p:cNvPicPr preferRelativeResize="0"/>
          <p:nvPr/>
        </p:nvPicPr>
        <p:blipFill rotWithShape="1">
          <a:blip r:embed="rId18">
            <a:alphaModFix/>
          </a:blip>
          <a:srcRect/>
          <a:stretch/>
        </p:blipFill>
        <p:spPr>
          <a:xfrm>
            <a:off x="11889870" y="10617200"/>
            <a:ext cx="531094" cy="609600"/>
          </a:xfrm>
          <a:prstGeom prst="rect">
            <a:avLst/>
          </a:prstGeom>
          <a:noFill/>
          <a:ln>
            <a:noFill/>
          </a:ln>
        </p:spPr>
      </p:pic>
      <p:sp>
        <p:nvSpPr>
          <p:cNvPr id="605" name="Google Shape;605;p17"/>
          <p:cNvSpPr/>
          <p:nvPr/>
        </p:nvSpPr>
        <p:spPr>
          <a:xfrm>
            <a:off x="12765095" y="10661650"/>
            <a:ext cx="2853623"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9">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@eatemp.official</a:t>
            </a:r>
            <a:endParaRPr sz="3200" b="0" i="0" u="none" strike="noStrike" cap="none">
              <a:solidFill>
                <a:schemeClr val="dk1"/>
              </a:solidFill>
              <a:latin typeface="Calibri"/>
              <a:ea typeface="Calibri"/>
              <a:cs typeface="Calibri"/>
              <a:sym typeface="Calibri"/>
            </a:endParaRPr>
          </a:p>
        </p:txBody>
      </p:sp>
      <p:pic>
        <p:nvPicPr>
          <p:cNvPr id="606" name="Google Shape;606;p17" descr=" "/>
          <p:cNvPicPr preferRelativeResize="0"/>
          <p:nvPr/>
        </p:nvPicPr>
        <p:blipFill rotWithShape="1">
          <a:blip r:embed="rId20">
            <a:alphaModFix/>
          </a:blip>
          <a:srcRect/>
          <a:stretch/>
        </p:blipFill>
        <p:spPr>
          <a:xfrm>
            <a:off x="23523340" y="10820400"/>
            <a:ext cx="711289" cy="2590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4839304" y="9496301"/>
            <a:ext cx="16828254" cy="1323439"/>
          </a:xfrm>
          <a:prstGeom prst="rect">
            <a:avLst/>
          </a:prstGeom>
        </p:spPr>
        <p:txBody>
          <a:bodyPr wrap="square">
            <a:spAutoFit/>
          </a:bodyPr>
          <a:lstStyle/>
          <a:p>
            <a:r>
              <a:rPr lang="en-US" sz="4000" b="1" dirty="0">
                <a:solidFill>
                  <a:schemeClr val="bg1"/>
                </a:solidFill>
              </a:rPr>
              <a:t>A higher temperature increases the likelihood that less probable tokens </a:t>
            </a:r>
            <a:r>
              <a:rPr lang="en-US" sz="4000" b="1" dirty="0" smtClean="0">
                <a:solidFill>
                  <a:schemeClr val="bg1"/>
                </a:solidFill>
              </a:rPr>
              <a:t>are generated </a:t>
            </a:r>
            <a:r>
              <a:rPr lang="en-US" sz="4000" b="1" dirty="0">
                <a:solidFill>
                  <a:schemeClr val="bg1"/>
                </a:solidFill>
              </a:rPr>
              <a:t>and vice versa.</a:t>
            </a:r>
            <a:endParaRPr lang="es-MX" sz="4000" b="1" dirty="0">
              <a:solidFill>
                <a:schemeClr val="bg1"/>
              </a:solidFill>
            </a:endParaRPr>
          </a:p>
        </p:txBody>
      </p:sp>
      <p:sp>
        <p:nvSpPr>
          <p:cNvPr id="25" name="Google Shape;42;p2"/>
          <p:cNvSpPr/>
          <p:nvPr/>
        </p:nvSpPr>
        <p:spPr>
          <a:xfrm>
            <a:off x="1435260" y="16256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s-MX" sz="12800" b="1" dirty="0" err="1">
                <a:solidFill>
                  <a:schemeClr val="bg1"/>
                </a:solidFill>
                <a:latin typeface="Calibri"/>
                <a:ea typeface="Calibri"/>
                <a:cs typeface="Calibri"/>
                <a:sym typeface="Calibri"/>
              </a:rPr>
              <a:t>Temperature</a:t>
            </a:r>
            <a:endParaRPr sz="12800" b="1" i="0" u="none" strike="noStrike" cap="none" dirty="0">
              <a:solidFill>
                <a:schemeClr val="bg1"/>
              </a:solidFill>
              <a:latin typeface="Calibri"/>
              <a:ea typeface="Calibri"/>
              <a:cs typeface="Calibri"/>
              <a:sym typeface="Calibri"/>
            </a:endParaRPr>
          </a:p>
        </p:txBody>
      </p:sp>
      <p:pic>
        <p:nvPicPr>
          <p:cNvPr id="3" name="Imagen 2"/>
          <p:cNvPicPr>
            <a:picLocks noChangeAspect="1"/>
          </p:cNvPicPr>
          <p:nvPr/>
        </p:nvPicPr>
        <p:blipFill>
          <a:blip r:embed="rId6"/>
          <a:stretch>
            <a:fillRect/>
          </a:stretch>
        </p:blipFill>
        <p:spPr>
          <a:xfrm>
            <a:off x="4990628" y="4389967"/>
            <a:ext cx="11844746" cy="4058502"/>
          </a:xfrm>
          <a:prstGeom prst="rect">
            <a:avLst/>
          </a:prstGeom>
        </p:spPr>
      </p:pic>
    </p:spTree>
    <p:extLst>
      <p:ext uri="{BB962C8B-B14F-4D97-AF65-F5344CB8AC3E}">
        <p14:creationId xmlns:p14="http://schemas.microsoft.com/office/powerpoint/2010/main" val="1234388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err="1">
                <a:solidFill>
                  <a:srgbClr val="FFFFFF"/>
                </a:solidFill>
                <a:latin typeface="Rajdhani"/>
                <a:ea typeface="Rajdhani"/>
                <a:cs typeface="Rajdhani"/>
                <a:sym typeface="Rajdhani"/>
              </a:rPr>
              <a:t>top_p</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588873" y="9993580"/>
            <a:ext cx="16828254" cy="1323439"/>
          </a:xfrm>
          <a:prstGeom prst="rect">
            <a:avLst/>
          </a:prstGeom>
        </p:spPr>
        <p:txBody>
          <a:bodyPr wrap="square">
            <a:spAutoFit/>
          </a:bodyPr>
          <a:lstStyle/>
          <a:p>
            <a:r>
              <a:rPr lang="en-US" sz="4000" b="1" dirty="0">
                <a:solidFill>
                  <a:schemeClr val="bg1"/>
                </a:solidFill>
                <a:latin typeface="MinionPro-It"/>
              </a:rPr>
              <a:t>A higher </a:t>
            </a:r>
            <a:r>
              <a:rPr lang="en-US" sz="4000" b="1" dirty="0" err="1">
                <a:solidFill>
                  <a:schemeClr val="bg1"/>
                </a:solidFill>
                <a:latin typeface="MinionPro-It"/>
              </a:rPr>
              <a:t>top_p</a:t>
            </a:r>
            <a:r>
              <a:rPr lang="en-US" sz="4000" b="1" dirty="0">
                <a:solidFill>
                  <a:schemeClr val="bg1"/>
                </a:solidFill>
                <a:latin typeface="MinionPro-It"/>
              </a:rPr>
              <a:t> increases the number of tokens that can be selected </a:t>
            </a:r>
            <a:r>
              <a:rPr lang="en-US" sz="4000" b="1" dirty="0" smtClean="0">
                <a:solidFill>
                  <a:schemeClr val="bg1"/>
                </a:solidFill>
                <a:latin typeface="MinionPro-It"/>
              </a:rPr>
              <a:t>to generate </a:t>
            </a:r>
            <a:r>
              <a:rPr lang="en-US" sz="4000" b="1" dirty="0">
                <a:solidFill>
                  <a:schemeClr val="bg1"/>
                </a:solidFill>
                <a:latin typeface="MinionPro-It"/>
              </a:rPr>
              <a:t>and vice versa.</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3539097" y="4380109"/>
            <a:ext cx="13475290" cy="4804428"/>
          </a:xfrm>
          <a:prstGeom prst="rect">
            <a:avLst/>
          </a:prstGeom>
        </p:spPr>
      </p:pic>
    </p:spTree>
    <p:extLst>
      <p:ext uri="{BB962C8B-B14F-4D97-AF65-F5344CB8AC3E}">
        <p14:creationId xmlns:p14="http://schemas.microsoft.com/office/powerpoint/2010/main" val="3830565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44450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err="1" smtClean="0">
                <a:solidFill>
                  <a:srgbClr val="FFFFFF"/>
                </a:solidFill>
                <a:latin typeface="Rajdhani"/>
                <a:ea typeface="Rajdhani"/>
                <a:cs typeface="Rajdhani"/>
                <a:sym typeface="Rajdhani"/>
              </a:rPr>
              <a:t>Temperatura</a:t>
            </a:r>
            <a:r>
              <a:rPr lang="en-US" sz="12800" b="1" dirty="0" smtClean="0">
                <a:solidFill>
                  <a:srgbClr val="FFFFFF"/>
                </a:solidFill>
                <a:latin typeface="Rajdhani"/>
                <a:ea typeface="Rajdhani"/>
                <a:cs typeface="Rajdhani"/>
                <a:sym typeface="Rajdhani"/>
              </a:rPr>
              <a:t> and Top-p</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538066" y="9476254"/>
            <a:ext cx="16828254" cy="1323439"/>
          </a:xfrm>
          <a:prstGeom prst="rect">
            <a:avLst/>
          </a:prstGeom>
        </p:spPr>
        <p:txBody>
          <a:bodyPr wrap="square">
            <a:spAutoFit/>
          </a:bodyPr>
          <a:lstStyle/>
          <a:p>
            <a:r>
              <a:rPr lang="en-US" sz="4000" b="1" dirty="0">
                <a:solidFill>
                  <a:schemeClr val="bg1"/>
                </a:solidFill>
              </a:rPr>
              <a:t>Use case examples when selecting values for temperature and </a:t>
            </a:r>
            <a:r>
              <a:rPr lang="en-US" sz="4000" b="1" dirty="0" err="1">
                <a:solidFill>
                  <a:schemeClr val="bg1"/>
                </a:solidFill>
              </a:rPr>
              <a:t>top_p</a:t>
            </a:r>
            <a:r>
              <a:rPr lang="en-US" sz="4000" b="1" dirty="0">
                <a:solidFill>
                  <a:schemeClr val="bg1"/>
                </a:solidFill>
              </a:rPr>
              <a:t>.</a:t>
            </a:r>
            <a:endParaRPr lang="es-MX" sz="4000" b="1" dirty="0">
              <a:solidFill>
                <a:schemeClr val="bg1"/>
              </a:solidFill>
            </a:endParaRPr>
          </a:p>
        </p:txBody>
      </p:sp>
      <p:pic>
        <p:nvPicPr>
          <p:cNvPr id="4" name="Imagen 3"/>
          <p:cNvPicPr>
            <a:picLocks noChangeAspect="1"/>
          </p:cNvPicPr>
          <p:nvPr/>
        </p:nvPicPr>
        <p:blipFill rotWithShape="1">
          <a:blip r:embed="rId6"/>
          <a:srcRect l="64463" t="55715" r="14252" b="20476"/>
          <a:stretch/>
        </p:blipFill>
        <p:spPr>
          <a:xfrm>
            <a:off x="3538066" y="3676806"/>
            <a:ext cx="14565456" cy="5354947"/>
          </a:xfrm>
          <a:prstGeom prst="rect">
            <a:avLst/>
          </a:prstGeom>
        </p:spPr>
      </p:pic>
    </p:spTree>
    <p:extLst>
      <p:ext uri="{BB962C8B-B14F-4D97-AF65-F5344CB8AC3E}">
        <p14:creationId xmlns:p14="http://schemas.microsoft.com/office/powerpoint/2010/main" val="3502867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Prompt</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1776205" y="10010817"/>
            <a:ext cx="16828254" cy="1323439"/>
          </a:xfrm>
          <a:prstGeom prst="rect">
            <a:avLst/>
          </a:prstGeom>
        </p:spPr>
        <p:txBody>
          <a:bodyPr wrap="square">
            <a:spAutoFit/>
          </a:bodyPr>
          <a:lstStyle/>
          <a:p>
            <a:r>
              <a:rPr lang="en-US" sz="4000" b="1" dirty="0">
                <a:solidFill>
                  <a:schemeClr val="bg1"/>
                </a:solidFill>
                <a:latin typeface="MinionPro-It"/>
              </a:rPr>
              <a:t>Two components of a basic instruction prompt: the instruction itself and </a:t>
            </a:r>
            <a:r>
              <a:rPr lang="en-US" sz="4000" b="1" dirty="0" smtClean="0">
                <a:solidFill>
                  <a:schemeClr val="bg1"/>
                </a:solidFill>
                <a:latin typeface="MinionPro-It"/>
              </a:rPr>
              <a:t>the data </a:t>
            </a:r>
            <a:r>
              <a:rPr lang="en-US" sz="4000" b="1" dirty="0">
                <a:solidFill>
                  <a:schemeClr val="bg1"/>
                </a:solidFill>
                <a:latin typeface="MinionPro-It"/>
              </a:rPr>
              <a:t>it refers to.</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6237515" y="3283685"/>
            <a:ext cx="9897520" cy="5939627"/>
          </a:xfrm>
          <a:prstGeom prst="rect">
            <a:avLst/>
          </a:prstGeom>
        </p:spPr>
      </p:pic>
    </p:spTree>
    <p:extLst>
      <p:ext uri="{BB962C8B-B14F-4D97-AF65-F5344CB8AC3E}">
        <p14:creationId xmlns:p14="http://schemas.microsoft.com/office/powerpoint/2010/main" val="712977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Prompt 2</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213502" y="10655300"/>
            <a:ext cx="16828254" cy="1323439"/>
          </a:xfrm>
          <a:prstGeom prst="rect">
            <a:avLst/>
          </a:prstGeom>
        </p:spPr>
        <p:txBody>
          <a:bodyPr wrap="square">
            <a:spAutoFit/>
          </a:bodyPr>
          <a:lstStyle/>
          <a:p>
            <a:r>
              <a:rPr lang="en-US" sz="4000" b="1" dirty="0">
                <a:solidFill>
                  <a:schemeClr val="bg1"/>
                </a:solidFill>
                <a:latin typeface="MinionPro-It"/>
              </a:rPr>
              <a:t>Extending the prompt with an output indicator that allows for a </a:t>
            </a:r>
            <a:r>
              <a:rPr lang="en-US" sz="4000" b="1" dirty="0" smtClean="0">
                <a:solidFill>
                  <a:schemeClr val="bg1"/>
                </a:solidFill>
                <a:latin typeface="MinionPro-It"/>
              </a:rPr>
              <a:t>specific output</a:t>
            </a:r>
            <a:r>
              <a:rPr lang="en-US" sz="4000" b="1" dirty="0">
                <a:solidFill>
                  <a:schemeClr val="bg1"/>
                </a:solidFill>
                <a:latin typeface="MinionPro-It"/>
              </a:rPr>
              <a:t>.</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8121844" y="3966609"/>
            <a:ext cx="8143486" cy="5782782"/>
          </a:xfrm>
          <a:prstGeom prst="rect">
            <a:avLst/>
          </a:prstGeom>
        </p:spPr>
      </p:pic>
    </p:spTree>
    <p:extLst>
      <p:ext uri="{BB962C8B-B14F-4D97-AF65-F5344CB8AC3E}">
        <p14:creationId xmlns:p14="http://schemas.microsoft.com/office/powerpoint/2010/main" val="677877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791633"/>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Instruction-Based Prompting</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4839305" y="10515600"/>
            <a:ext cx="23358220" cy="707886"/>
          </a:xfrm>
          <a:prstGeom prst="rect">
            <a:avLst/>
          </a:prstGeom>
        </p:spPr>
        <p:txBody>
          <a:bodyPr wrap="square">
            <a:spAutoFit/>
          </a:bodyPr>
          <a:lstStyle/>
          <a:p>
            <a:r>
              <a:rPr lang="en-US" sz="4000" b="1" dirty="0">
                <a:solidFill>
                  <a:schemeClr val="bg1"/>
                </a:solidFill>
                <a:latin typeface="MinionPro-It"/>
              </a:rPr>
              <a:t>Use cases for instruction-based prompting.</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4839305" y="3202255"/>
            <a:ext cx="12875566" cy="6400324"/>
          </a:xfrm>
          <a:prstGeom prst="rect">
            <a:avLst/>
          </a:prstGeom>
        </p:spPr>
      </p:pic>
    </p:spTree>
    <p:extLst>
      <p:ext uri="{BB962C8B-B14F-4D97-AF65-F5344CB8AC3E}">
        <p14:creationId xmlns:p14="http://schemas.microsoft.com/office/powerpoint/2010/main" val="38393144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8637</TotalTime>
  <Words>2141</Words>
  <Application>Microsoft Office PowerPoint</Application>
  <PresentationFormat>Personalizado</PresentationFormat>
  <Paragraphs>249</Paragraphs>
  <Slides>31</Slides>
  <Notes>31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31</vt:i4>
      </vt:variant>
    </vt:vector>
  </HeadingPairs>
  <TitlesOfParts>
    <vt:vector size="38" baseType="lpstr">
      <vt:lpstr>Calibri</vt:lpstr>
      <vt:lpstr>Rajdhani SemiBold</vt:lpstr>
      <vt:lpstr>MinionPro-It</vt:lpstr>
      <vt:lpstr>Poppins</vt:lpstr>
      <vt:lpstr>Arial</vt:lpstr>
      <vt:lpstr>Rajdhani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PptxGenJS</dc:creator>
  <cp:lastModifiedBy>Dell</cp:lastModifiedBy>
  <cp:revision>54</cp:revision>
  <dcterms:created xsi:type="dcterms:W3CDTF">2023-12-07T13:13:31Z</dcterms:created>
  <dcterms:modified xsi:type="dcterms:W3CDTF">2025-02-13T20:58:56Z</dcterms:modified>
</cp:coreProperties>
</file>